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71" r:id="rId4"/>
    <p:sldId id="267" r:id="rId5"/>
    <p:sldId id="268" r:id="rId6"/>
  </p:sldIdLst>
  <p:sldSz cx="9144000" cy="5143500" type="screen16x9"/>
  <p:notesSz cx="51435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TT3zk1HejzmxB0oat5GmXDgZs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88204-72DD-4884-BB5D-62ACD85494EC}">
  <a:tblStyle styleId="{90688204-72DD-4884-BB5D-62ACD85494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3"/>
    <p:restoredTop sz="94689"/>
  </p:normalViewPr>
  <p:slideViewPr>
    <p:cSldViewPr snapToGrid="0">
      <p:cViewPr varScale="1">
        <p:scale>
          <a:sx n="117" d="100"/>
          <a:sy n="117" d="100"/>
        </p:scale>
        <p:origin x="648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57400" y="685800"/>
            <a:ext cx="34291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6:notes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6:notes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906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8:notes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e de titr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ctrTitle"/>
          </p:nvPr>
        </p:nvSpPr>
        <p:spPr>
          <a:xfrm>
            <a:off x="1143000" y="1939975"/>
            <a:ext cx="6858000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dt" idx="10"/>
          </p:nvPr>
        </p:nvSpPr>
        <p:spPr>
          <a:xfrm>
            <a:off x="158237" y="4886027"/>
            <a:ext cx="196952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3304355" y="4886027"/>
            <a:ext cx="27402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8648700" y="4886028"/>
            <a:ext cx="290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540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marL="254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2pPr>
            <a:lvl3pPr marL="25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3pPr>
            <a:lvl4pPr marL="254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4pPr>
            <a:lvl5pPr marL="254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5pPr>
            <a:lvl6pPr marL="254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6pPr>
            <a:lvl7pPr marL="25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7pPr>
            <a:lvl8pPr marL="254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8pPr>
            <a:lvl9pPr marL="254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9pPr>
          </a:lstStyle>
          <a:p>
            <a:pPr marL="254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>
  <p:cSld name="Diapositive de titr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6"/>
          <p:cNvSpPr txBox="1">
            <a:spLocks noGrp="1"/>
          </p:cNvSpPr>
          <p:nvPr>
            <p:ph type="dt" idx="10"/>
          </p:nvPr>
        </p:nvSpPr>
        <p:spPr>
          <a:xfrm>
            <a:off x="158237" y="4886027"/>
            <a:ext cx="196952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6"/>
          <p:cNvSpPr txBox="1">
            <a:spLocks noGrp="1"/>
          </p:cNvSpPr>
          <p:nvPr>
            <p:ph type="ftr" idx="11"/>
          </p:nvPr>
        </p:nvSpPr>
        <p:spPr>
          <a:xfrm>
            <a:off x="3304355" y="4886027"/>
            <a:ext cx="27402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6"/>
          <p:cNvSpPr txBox="1">
            <a:spLocks noGrp="1"/>
          </p:cNvSpPr>
          <p:nvPr>
            <p:ph type="sldNum" idx="12"/>
          </p:nvPr>
        </p:nvSpPr>
        <p:spPr>
          <a:xfrm>
            <a:off x="8648700" y="4886028"/>
            <a:ext cx="290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540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54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5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54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4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4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54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54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54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/>
          <p:nvPr/>
        </p:nvSpPr>
        <p:spPr>
          <a:xfrm>
            <a:off x="0" y="0"/>
            <a:ext cx="9144000" cy="488315"/>
          </a:xfrm>
          <a:custGeom>
            <a:avLst/>
            <a:gdLst/>
            <a:ahLst/>
            <a:cxnLst/>
            <a:rect l="l" t="t" r="r" b="b"/>
            <a:pathLst>
              <a:path w="9144000" h="488315" extrusionOk="0">
                <a:moveTo>
                  <a:pt x="0" y="0"/>
                </a:moveTo>
                <a:lnTo>
                  <a:pt x="9143999" y="0"/>
                </a:lnTo>
                <a:lnTo>
                  <a:pt x="9143999" y="487799"/>
                </a:lnTo>
                <a:lnTo>
                  <a:pt x="0" y="487799"/>
                </a:lnTo>
                <a:lnTo>
                  <a:pt x="0" y="0"/>
                </a:lnTo>
                <a:close/>
              </a:path>
            </a:pathLst>
          </a:custGeom>
          <a:solidFill>
            <a:srgbClr val="E9EDE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8"/>
          <p:cNvSpPr txBox="1">
            <a:spLocks noGrp="1"/>
          </p:cNvSpPr>
          <p:nvPr>
            <p:ph type="title"/>
          </p:nvPr>
        </p:nvSpPr>
        <p:spPr>
          <a:xfrm>
            <a:off x="784559" y="64135"/>
            <a:ext cx="6361075" cy="36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8"/>
          <p:cNvSpPr txBox="1">
            <a:spLocks noGrp="1"/>
          </p:cNvSpPr>
          <p:nvPr>
            <p:ph type="body" idx="1"/>
          </p:nvPr>
        </p:nvSpPr>
        <p:spPr>
          <a:xfrm>
            <a:off x="721296" y="1580742"/>
            <a:ext cx="7345357" cy="18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1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8"/>
          <p:cNvSpPr txBox="1">
            <a:spLocks noGrp="1"/>
          </p:cNvSpPr>
          <p:nvPr>
            <p:ph type="ftr" idx="11"/>
          </p:nvPr>
        </p:nvSpPr>
        <p:spPr>
          <a:xfrm>
            <a:off x="3480435" y="4928056"/>
            <a:ext cx="292608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8"/>
          <p:cNvSpPr txBox="1">
            <a:spLocks noGrp="1"/>
          </p:cNvSpPr>
          <p:nvPr>
            <p:ph type="dt" idx="10"/>
          </p:nvPr>
        </p:nvSpPr>
        <p:spPr>
          <a:xfrm>
            <a:off x="113635" y="4928057"/>
            <a:ext cx="210312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sldNum" idx="12"/>
          </p:nvPr>
        </p:nvSpPr>
        <p:spPr>
          <a:xfrm>
            <a:off x="8477250" y="4928056"/>
            <a:ext cx="4617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5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54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5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54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4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4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5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54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54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12" name="Google Shape;1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05153" y="62075"/>
            <a:ext cx="849835" cy="72420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/>
        </p:nvSpPr>
        <p:spPr>
          <a:xfrm>
            <a:off x="1686186" y="1443717"/>
            <a:ext cx="5821959" cy="144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Situation financière 2023</a:t>
            </a:r>
            <a:endParaRPr sz="36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"/>
          <p:cNvSpPr txBox="1">
            <a:spLocks noGrp="1"/>
          </p:cNvSpPr>
          <p:nvPr>
            <p:ph type="dt" idx="10"/>
          </p:nvPr>
        </p:nvSpPr>
        <p:spPr>
          <a:xfrm>
            <a:off x="6976093" y="4219575"/>
            <a:ext cx="1926608" cy="2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400"/>
              <a:buNone/>
            </a:pPr>
            <a:r>
              <a:rPr lang="fr-FR" sz="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Février 2023</a:t>
            </a:r>
            <a:endParaRPr/>
          </a:p>
        </p:txBody>
      </p:sp>
      <p:sp>
        <p:nvSpPr>
          <p:cNvPr id="191" name="Google Shape;191;p5"/>
          <p:cNvSpPr txBox="1">
            <a:spLocks noGrp="1"/>
          </p:cNvSpPr>
          <p:nvPr>
            <p:ph type="ftr" idx="11"/>
          </p:nvPr>
        </p:nvSpPr>
        <p:spPr>
          <a:xfrm>
            <a:off x="6976093" y="4493418"/>
            <a:ext cx="192660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400"/>
              <a:buNone/>
            </a:pPr>
            <a:r>
              <a:rPr lang="fr-FR" sz="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Rapport d’Activités 2022</a:t>
            </a:r>
            <a:endParaRPr/>
          </a:p>
        </p:txBody>
      </p:sp>
      <p:sp>
        <p:nvSpPr>
          <p:cNvPr id="192" name="Google Shape;192;p5"/>
          <p:cNvSpPr>
            <a:spLocks noGrp="1"/>
          </p:cNvSpPr>
          <p:nvPr>
            <p:ph type="sldNum" idx="12"/>
          </p:nvPr>
        </p:nvSpPr>
        <p:spPr>
          <a:xfrm>
            <a:off x="6976092" y="4767262"/>
            <a:ext cx="1926609" cy="273844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r" rtl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SzPts val="1200"/>
              <a:buNone/>
            </a:pPr>
            <a:fld id="{00000000-1234-1234-1234-123412341234}" type="slidenum">
              <a:rPr lang="fr-FR" sz="23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232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5"/>
          <p:cNvSpPr txBox="1"/>
          <p:nvPr/>
        </p:nvSpPr>
        <p:spPr>
          <a:xfrm>
            <a:off x="544286" y="986517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>
            <a:spLocks noGrp="1"/>
          </p:cNvSpPr>
          <p:nvPr>
            <p:ph type="sldNum" idx="12"/>
          </p:nvPr>
        </p:nvSpPr>
        <p:spPr>
          <a:xfrm>
            <a:off x="8648700" y="4886028"/>
            <a:ext cx="290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  <p:sp>
        <p:nvSpPr>
          <p:cNvPr id="200" name="Google Shape;200;p6"/>
          <p:cNvSpPr txBox="1"/>
          <p:nvPr/>
        </p:nvSpPr>
        <p:spPr>
          <a:xfrm>
            <a:off x="2671204" y="-45835"/>
            <a:ext cx="7528560" cy="29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9525" marR="0" lvl="0" indent="0" algn="l" rtl="0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8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Suivi budgétaire 2023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E39010D-9411-4D46-A636-ED4D5A69A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58" y="543888"/>
            <a:ext cx="6387546" cy="45333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>
            <a:spLocks noGrp="1"/>
          </p:cNvSpPr>
          <p:nvPr>
            <p:ph type="sldNum" idx="12"/>
          </p:nvPr>
        </p:nvSpPr>
        <p:spPr>
          <a:xfrm>
            <a:off x="8648700" y="4886028"/>
            <a:ext cx="290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  <p:sp>
        <p:nvSpPr>
          <p:cNvPr id="200" name="Google Shape;200;p6"/>
          <p:cNvSpPr txBox="1"/>
          <p:nvPr/>
        </p:nvSpPr>
        <p:spPr>
          <a:xfrm>
            <a:off x="2671204" y="-45835"/>
            <a:ext cx="7528560" cy="29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9525" marR="0" lvl="0" indent="0" algn="l" rtl="0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8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Analyse Budget 2023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D605B8-26CE-8648-9532-9873BF80C3FF}"/>
              </a:ext>
            </a:extLst>
          </p:cNvPr>
          <p:cNvSpPr txBox="1"/>
          <p:nvPr/>
        </p:nvSpPr>
        <p:spPr>
          <a:xfrm>
            <a:off x="382772" y="1096693"/>
            <a:ext cx="783619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7030A0"/>
                </a:solidFill>
              </a:rPr>
              <a:t>Notre hypothèse très pessimiste du nb de cotisants ne s’est pas confirmé, même si la tendance est toujours à la baisse 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7030A0"/>
                </a:solidFill>
              </a:rPr>
              <a:t>Les dépenses liées à des actions ou dotations spécifiques n’ont pas été menées,</a:t>
            </a:r>
          </a:p>
          <a:p>
            <a:r>
              <a:rPr lang="fr-FR" sz="2000" dirty="0">
                <a:solidFill>
                  <a:srgbClr val="7030A0"/>
                </a:solidFill>
              </a:rPr>
              <a:t>       	- nous n’avons pas eu à mobiliser de ressources			 exceptionnelles  envisagées  </a:t>
            </a:r>
          </a:p>
          <a:p>
            <a:pPr lvl="1"/>
            <a:r>
              <a:rPr lang="fr-FR" sz="2000" dirty="0">
                <a:solidFill>
                  <a:srgbClr val="7030A0"/>
                </a:solidFill>
              </a:rPr>
              <a:t>	- soit  faute de ressources pour les organiser</a:t>
            </a:r>
          </a:p>
          <a:p>
            <a:pPr lvl="1"/>
            <a:r>
              <a:rPr lang="fr-FR" sz="2000" dirty="0">
                <a:solidFill>
                  <a:srgbClr val="7030A0"/>
                </a:solidFill>
              </a:rPr>
              <a:t>	- soit pour avoir changé notre position sur ces dons sans impact réellement efficace ou visible  </a:t>
            </a:r>
          </a:p>
          <a:p>
            <a:r>
              <a:rPr lang="fr-FR" sz="2000" dirty="0">
                <a:solidFill>
                  <a:srgbClr val="7030A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endParaRPr lang="fr-F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0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"/>
          <p:cNvSpPr txBox="1">
            <a:spLocks noGrp="1"/>
          </p:cNvSpPr>
          <p:nvPr>
            <p:ph type="sldNum" idx="12"/>
          </p:nvPr>
        </p:nvSpPr>
        <p:spPr>
          <a:xfrm>
            <a:off x="8648700" y="4886028"/>
            <a:ext cx="290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/>
              <a:t>4</a:t>
            </a:fld>
            <a:endParaRPr/>
          </a:p>
        </p:txBody>
      </p:sp>
      <p:pic>
        <p:nvPicPr>
          <p:cNvPr id="206" name="Google Shape;20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091" y="810126"/>
            <a:ext cx="2984677" cy="3988468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7"/>
          <p:cNvSpPr txBox="1"/>
          <p:nvPr/>
        </p:nvSpPr>
        <p:spPr>
          <a:xfrm>
            <a:off x="1120140" y="16406"/>
            <a:ext cx="7528560" cy="345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9525" marR="0" lvl="0" indent="0" algn="l" rtl="0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2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Situation Financière 2023 : Compte de résultats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>
            <a:spLocks noGrp="1"/>
          </p:cNvSpPr>
          <p:nvPr>
            <p:ph type="sldNum" idx="12"/>
          </p:nvPr>
        </p:nvSpPr>
        <p:spPr>
          <a:xfrm>
            <a:off x="8648700" y="4886028"/>
            <a:ext cx="290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/>
              <a:t>5</a:t>
            </a:fld>
            <a:endParaRPr/>
          </a:p>
        </p:txBody>
      </p:sp>
      <p:pic>
        <p:nvPicPr>
          <p:cNvPr id="213" name="Google Shape;21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8253" y="705483"/>
            <a:ext cx="3251534" cy="418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2962" y="829246"/>
            <a:ext cx="3035797" cy="4056781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8"/>
          <p:cNvSpPr txBox="1"/>
          <p:nvPr/>
        </p:nvSpPr>
        <p:spPr>
          <a:xfrm>
            <a:off x="1120140" y="16406"/>
            <a:ext cx="7528560" cy="345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9525" marR="0" lvl="0" indent="0" algn="l" rtl="0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2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Situation Financière 2023 : Bilan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111</Words>
  <Application>Microsoft Macintosh PowerPoint</Application>
  <PresentationFormat>Affichage à l'écran (16:9)</PresentationFormat>
  <Paragraphs>18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Anne-Marie SEGUIN</dc:creator>
  <cp:lastModifiedBy>Véronique RAIMBAULT</cp:lastModifiedBy>
  <cp:revision>11</cp:revision>
  <dcterms:created xsi:type="dcterms:W3CDTF">2019-05-17T06:49:44Z</dcterms:created>
  <dcterms:modified xsi:type="dcterms:W3CDTF">2024-02-19T17:22:22Z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MSIP_Label_48ed5431-0ab7-4c1b-98f4-d4e50f674d02_Enabled">
    <vt:lpwstr>true</vt:lpwstr>
  </property>
  <property fmtid="{D5CDD505-2E9C-101B-9397-08002B2CF9AE}" pid="4" name="MSIP_Label_48ed5431-0ab7-4c1b-98f4-d4e50f674d02_SetDate">
    <vt:lpwstr>2020-09-23T06:42:28Z</vt:lpwstr>
  </property>
  <property fmtid="{D5CDD505-2E9C-101B-9397-08002B2CF9AE}" pid="5" name="MSIP_Label_48ed5431-0ab7-4c1b-98f4-d4e50f674d02_Method">
    <vt:lpwstr>Privileged</vt:lpwstr>
  </property>
  <property fmtid="{D5CDD505-2E9C-101B-9397-08002B2CF9AE}" pid="6" name="MSIP_Label_48ed5431-0ab7-4c1b-98f4-d4e50f674d02_Name">
    <vt:lpwstr>48ed5431-0ab7-4c1b-98f4-d4e50f674d02</vt:lpwstr>
  </property>
  <property fmtid="{D5CDD505-2E9C-101B-9397-08002B2CF9AE}" pid="7" name="MSIP_Label_48ed5431-0ab7-4c1b-98f4-d4e50f674d02_SiteId">
    <vt:lpwstr>614f9c25-bffa-42c7-86d8-964101f55fa2</vt:lpwstr>
  </property>
  <property fmtid="{D5CDD505-2E9C-101B-9397-08002B2CF9AE}" pid="8" name="MSIP_Label_48ed5431-0ab7-4c1b-98f4-d4e50f674d02_ActionId">
    <vt:lpwstr>ca3a6cc3-160b-4c90-b820-00002ee8efc4</vt:lpwstr>
  </property>
  <property fmtid="{D5CDD505-2E9C-101B-9397-08002B2CF9AE}" pid="9" name="MSIP_Label_48ed5431-0ab7-4c1b-98f4-d4e50f674d02_ContentBits">
    <vt:lpwstr>0</vt:lpwstr>
  </property>
  <property fmtid="{D5CDD505-2E9C-101B-9397-08002B2CF9AE}" pid="10" name="ContentTypeId">
    <vt:lpwstr>0x0101004DB24C4ABE11CF48AA6E65FF8861E05A</vt:lpwstr>
  </property>
</Properties>
</file>