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9" r:id="rId2"/>
    <p:sldId id="270" r:id="rId3"/>
  </p:sldIdLst>
  <p:sldSz cx="9144000" cy="5143500" type="screen16x9"/>
  <p:notesSz cx="51435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TT3zk1HejzmxB0oat5GmXDgZs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88204-72DD-4884-BB5D-62ACD85494EC}">
  <a:tblStyle styleId="{90688204-72DD-4884-BB5D-62ACD85494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3"/>
    <p:restoredTop sz="94689"/>
  </p:normalViewPr>
  <p:slideViewPr>
    <p:cSldViewPr snapToGrid="0">
      <p:cViewPr varScale="1">
        <p:scale>
          <a:sx n="117" d="100"/>
          <a:sy n="117" d="100"/>
        </p:scale>
        <p:origin x="648" y="1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57400" y="685800"/>
            <a:ext cx="34291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:notes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0:notes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e de titr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ctrTitle"/>
          </p:nvPr>
        </p:nvSpPr>
        <p:spPr>
          <a:xfrm>
            <a:off x="1143000" y="1939975"/>
            <a:ext cx="6858000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dt" idx="10"/>
          </p:nvPr>
        </p:nvSpPr>
        <p:spPr>
          <a:xfrm>
            <a:off x="158237" y="4886027"/>
            <a:ext cx="196952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ftr" idx="11"/>
          </p:nvPr>
        </p:nvSpPr>
        <p:spPr>
          <a:xfrm>
            <a:off x="3304355" y="4886027"/>
            <a:ext cx="27402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ldNum" idx="12"/>
          </p:nvPr>
        </p:nvSpPr>
        <p:spPr>
          <a:xfrm>
            <a:off x="8648700" y="4886028"/>
            <a:ext cx="290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2540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marL="254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2pPr>
            <a:lvl3pPr marL="25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3pPr>
            <a:lvl4pPr marL="254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4pPr>
            <a:lvl5pPr marL="254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5pPr>
            <a:lvl6pPr marL="254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6pPr>
            <a:lvl7pPr marL="25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7pPr>
            <a:lvl8pPr marL="254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8pPr>
            <a:lvl9pPr marL="254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9pPr>
          </a:lstStyle>
          <a:p>
            <a:pPr marL="254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>
  <p:cSld name="Diapositive de titr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6"/>
          <p:cNvSpPr txBox="1">
            <a:spLocks noGrp="1"/>
          </p:cNvSpPr>
          <p:nvPr>
            <p:ph type="dt" idx="10"/>
          </p:nvPr>
        </p:nvSpPr>
        <p:spPr>
          <a:xfrm>
            <a:off x="158237" y="4886027"/>
            <a:ext cx="196952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6"/>
          <p:cNvSpPr txBox="1">
            <a:spLocks noGrp="1"/>
          </p:cNvSpPr>
          <p:nvPr>
            <p:ph type="ftr" idx="11"/>
          </p:nvPr>
        </p:nvSpPr>
        <p:spPr>
          <a:xfrm>
            <a:off x="3304355" y="4886027"/>
            <a:ext cx="27402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6"/>
          <p:cNvSpPr txBox="1">
            <a:spLocks noGrp="1"/>
          </p:cNvSpPr>
          <p:nvPr>
            <p:ph type="sldNum" idx="12"/>
          </p:nvPr>
        </p:nvSpPr>
        <p:spPr>
          <a:xfrm>
            <a:off x="8648700" y="4886028"/>
            <a:ext cx="290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2540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54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5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54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4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4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54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54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54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/>
          <p:nvPr/>
        </p:nvSpPr>
        <p:spPr>
          <a:xfrm>
            <a:off x="0" y="0"/>
            <a:ext cx="9144000" cy="488315"/>
          </a:xfrm>
          <a:custGeom>
            <a:avLst/>
            <a:gdLst/>
            <a:ahLst/>
            <a:cxnLst/>
            <a:rect l="l" t="t" r="r" b="b"/>
            <a:pathLst>
              <a:path w="9144000" h="488315" extrusionOk="0">
                <a:moveTo>
                  <a:pt x="0" y="0"/>
                </a:moveTo>
                <a:lnTo>
                  <a:pt x="9143999" y="0"/>
                </a:lnTo>
                <a:lnTo>
                  <a:pt x="9143999" y="487799"/>
                </a:lnTo>
                <a:lnTo>
                  <a:pt x="0" y="487799"/>
                </a:lnTo>
                <a:lnTo>
                  <a:pt x="0" y="0"/>
                </a:lnTo>
                <a:close/>
              </a:path>
            </a:pathLst>
          </a:custGeom>
          <a:solidFill>
            <a:srgbClr val="E9EDE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28"/>
          <p:cNvSpPr txBox="1">
            <a:spLocks noGrp="1"/>
          </p:cNvSpPr>
          <p:nvPr>
            <p:ph type="title"/>
          </p:nvPr>
        </p:nvSpPr>
        <p:spPr>
          <a:xfrm>
            <a:off x="784559" y="64135"/>
            <a:ext cx="6361075" cy="36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8"/>
          <p:cNvSpPr txBox="1">
            <a:spLocks noGrp="1"/>
          </p:cNvSpPr>
          <p:nvPr>
            <p:ph type="body" idx="1"/>
          </p:nvPr>
        </p:nvSpPr>
        <p:spPr>
          <a:xfrm>
            <a:off x="721296" y="1580742"/>
            <a:ext cx="7345357" cy="18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1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8"/>
          <p:cNvSpPr txBox="1">
            <a:spLocks noGrp="1"/>
          </p:cNvSpPr>
          <p:nvPr>
            <p:ph type="ftr" idx="11"/>
          </p:nvPr>
        </p:nvSpPr>
        <p:spPr>
          <a:xfrm>
            <a:off x="3480435" y="4928056"/>
            <a:ext cx="292608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8"/>
          <p:cNvSpPr txBox="1">
            <a:spLocks noGrp="1"/>
          </p:cNvSpPr>
          <p:nvPr>
            <p:ph type="dt" idx="10"/>
          </p:nvPr>
        </p:nvSpPr>
        <p:spPr>
          <a:xfrm>
            <a:off x="113635" y="4928057"/>
            <a:ext cx="210312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sldNum" idx="12"/>
          </p:nvPr>
        </p:nvSpPr>
        <p:spPr>
          <a:xfrm>
            <a:off x="8477250" y="4928056"/>
            <a:ext cx="4617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25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54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5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54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4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4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5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54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54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12" name="Google Shape;12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05153" y="62075"/>
            <a:ext cx="849835" cy="72420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"/>
          <p:cNvSpPr txBox="1"/>
          <p:nvPr/>
        </p:nvSpPr>
        <p:spPr>
          <a:xfrm>
            <a:off x="1245353" y="1712490"/>
            <a:ext cx="6581575" cy="1499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Budget prévisionnel 2024</a:t>
            </a:r>
            <a:endParaRPr sz="3200" b="1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9"/>
          <p:cNvSpPr txBox="1">
            <a:spLocks noGrp="1"/>
          </p:cNvSpPr>
          <p:nvPr>
            <p:ph type="dt" idx="10"/>
          </p:nvPr>
        </p:nvSpPr>
        <p:spPr>
          <a:xfrm>
            <a:off x="6976093" y="4219575"/>
            <a:ext cx="1926608" cy="2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400"/>
              <a:buNone/>
            </a:pPr>
            <a:r>
              <a:rPr lang="fr-FR" sz="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Février 2023</a:t>
            </a:r>
            <a:endParaRPr/>
          </a:p>
        </p:txBody>
      </p:sp>
      <p:sp>
        <p:nvSpPr>
          <p:cNvPr id="222" name="Google Shape;222;p9"/>
          <p:cNvSpPr txBox="1">
            <a:spLocks noGrp="1"/>
          </p:cNvSpPr>
          <p:nvPr>
            <p:ph type="ftr" idx="11"/>
          </p:nvPr>
        </p:nvSpPr>
        <p:spPr>
          <a:xfrm>
            <a:off x="6976093" y="4493418"/>
            <a:ext cx="192660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400"/>
              <a:buNone/>
            </a:pPr>
            <a:r>
              <a:rPr lang="fr-FR" sz="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Rapport d’Activités 2022</a:t>
            </a:r>
            <a:endParaRPr/>
          </a:p>
        </p:txBody>
      </p:sp>
      <p:sp>
        <p:nvSpPr>
          <p:cNvPr id="223" name="Google Shape;223;p9"/>
          <p:cNvSpPr>
            <a:spLocks noGrp="1"/>
          </p:cNvSpPr>
          <p:nvPr>
            <p:ph type="sldNum" idx="12"/>
          </p:nvPr>
        </p:nvSpPr>
        <p:spPr>
          <a:xfrm>
            <a:off x="6976092" y="4767262"/>
            <a:ext cx="1926609" cy="273844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r" rtl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SzPts val="1200"/>
              <a:buNone/>
            </a:pPr>
            <a:fld id="{00000000-1234-1234-1234-123412341234}" type="slidenum">
              <a:rPr lang="fr-FR" sz="23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232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9"/>
          <p:cNvSpPr txBox="1"/>
          <p:nvPr/>
        </p:nvSpPr>
        <p:spPr>
          <a:xfrm>
            <a:off x="544286" y="986517"/>
            <a:ext cx="274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0"/>
          <p:cNvSpPr txBox="1">
            <a:spLocks noGrp="1"/>
          </p:cNvSpPr>
          <p:nvPr>
            <p:ph type="sldNum" idx="12"/>
          </p:nvPr>
        </p:nvSpPr>
        <p:spPr>
          <a:xfrm>
            <a:off x="8648700" y="4886028"/>
            <a:ext cx="29030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5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  <p:graphicFrame>
        <p:nvGraphicFramePr>
          <p:cNvPr id="230" name="Google Shape;230;p10"/>
          <p:cNvGraphicFramePr/>
          <p:nvPr>
            <p:extLst>
              <p:ext uri="{D42A27DB-BD31-4B8C-83A1-F6EECF244321}">
                <p14:modId xmlns:p14="http://schemas.microsoft.com/office/powerpoint/2010/main" val="4036195679"/>
              </p:ext>
            </p:extLst>
          </p:nvPr>
        </p:nvGraphicFramePr>
        <p:xfrm>
          <a:off x="76200" y="326412"/>
          <a:ext cx="8392885" cy="4817280"/>
        </p:xfrm>
        <a:graphic>
          <a:graphicData uri="http://schemas.openxmlformats.org/drawingml/2006/table">
            <a:tbl>
              <a:tblPr>
                <a:noFill/>
                <a:tableStyleId>{90688204-72DD-4884-BB5D-62ACD85494EC}</a:tableStyleId>
              </a:tblPr>
              <a:tblGrid>
                <a:gridCol w="2214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4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4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1993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2024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Commentaires 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2024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Réalisé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Réalisé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Réalisé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Réalisé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2023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2021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2020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RESULTAT des 4 années 2021- 2022-2023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19 795 €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16 335 €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RECETTES - DEPENSES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3 460 €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5 135 €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-1 105 €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12 305 €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C6591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C6591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C6591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C6591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#REF!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C6591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RECETTES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28 800 €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29 939 €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34 738 €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31 833 €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25 294 €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0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Cotisations et dons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reconduction 2023 (moyenne des 4 années précédentes)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20 000 €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20 196 €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19 140 €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22 116 €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22 211 €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Repas Promotion en 4 - mars 24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100p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2 200 €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2 170 €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2 450 €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4 740 €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…..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Repas Promotion année en 9 - automne 24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50p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1 100 €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1 480 €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…..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Manifestations diverses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Afterwork - participation libre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1 000 €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1 090 €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1 273 €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Ateliers, GOLF, autres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Paiement des greens fees sur le site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3 500 €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3 633 €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2 495 €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1 415 €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Produits financiers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pour info car non réalisé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1 000 €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3 020 €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1 038 €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392 €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395 €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Dons particuliers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10 000 €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1 000 €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sng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DEPENSES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28 800 €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26 479 €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29 603 €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F81B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32 938 €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F81B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12 989 €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Honoraires Expert Comptable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2 100 €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2 100 €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2 076 €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2 064 €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2 064 €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20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Site internet (maintenance, licences  développement, logo)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maintenance, licences et tickets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3 700 €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3 640 €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2 901 €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3 722 €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4 606 €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IESF (hors assurance juridique)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Cotisation + rapport enquete 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2 300 €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2 280 €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2 100 €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2 100 €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2 100 €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Adhesion association femmes Ingénieures</a:t>
                      </a:r>
                      <a:endParaRPr/>
                    </a:p>
                  </a:txBody>
                  <a:tcPr marL="1950" marR="1950" marT="1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permettre la création d'événements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20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Assurance: juridique et civile (Ageo risk et Generali)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Ageorisk + Generali 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1 200 €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1 193 €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1 155 €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1 126 €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1 001 €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Frais de fonctionnement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1 400 €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1 462 €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863 €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418 €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Services bancaires +Com CB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LCL &amp; BP </a:t>
                      </a:r>
                      <a:endParaRPr/>
                    </a:p>
                  </a:txBody>
                  <a:tcPr marL="1950" marR="1950" marT="195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709 €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718 €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615 €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Evénements divers 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Financement selon projets 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3 000 €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1 310 €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8 738 €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2 185 €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Repas Promotion en 4 - mars 24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Financement à 50% du diner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4 400 €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4 367 €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5 399 €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7 253 €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--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Repas Promotion année en 9 - automne 24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Financement à 50% du diner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2 200 €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1 601 €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3 119 €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--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Conformité RGPD</a:t>
                      </a:r>
                      <a:endParaRPr/>
                    </a:p>
                  </a:txBody>
                  <a:tcPr marL="1950" marR="1950" marT="1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fait</a:t>
                      </a:r>
                      <a:endParaRPr/>
                    </a:p>
                  </a:txBody>
                  <a:tcPr marL="1950" marR="1950" marT="195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2 500 €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420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Actions visant à améliorer la qualité de la base Alumni</a:t>
                      </a:r>
                      <a:endParaRPr/>
                    </a:p>
                  </a:txBody>
                  <a:tcPr marL="1950" marR="1950" marT="1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 reconduit</a:t>
                      </a:r>
                      <a:endParaRPr/>
                    </a:p>
                  </a:txBody>
                  <a:tcPr marL="1950" marR="1950" marT="195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2 154 €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420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Subventions données pour organisation d'un évènement sur présentation de projet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encourager les projets = golf (reduction 10 à 20%)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4 500 €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4 518 €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380 €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700 €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Subvention Gala EPF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Subvention Gala EPF - reconduction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420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Subvention Association Elèves EPF (Prix spécial Alumni)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 reconduit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1 000 €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420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Subventions spéciales 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préparation 100 ans de l'école (maj livre, photos, affiches)</a:t>
                      </a:r>
                      <a:endParaRPr/>
                    </a:p>
                  </a:txBody>
                  <a:tcPr marL="1950" marR="1950" marT="195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2 000 €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10 000 €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2 000 €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19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Subvention Handinov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Projet Handicap AEPF</a:t>
                      </a:r>
                      <a:endParaRPr/>
                    </a:p>
                  </a:txBody>
                  <a:tcPr marL="1950" marR="1950" marT="195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500 €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800" b="1" i="1" u="none" strike="noStrike" cap="none" dirty="0">
                          <a:solidFill>
                            <a:srgbClr val="4472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dirty="0"/>
                    </a:p>
                  </a:txBody>
                  <a:tcPr marL="1950" marR="1950" marT="195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530</Words>
  <Application>Microsoft Macintosh PowerPoint</Application>
  <PresentationFormat>Affichage à l'écran (16:9)</PresentationFormat>
  <Paragraphs>226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Anne-Marie SEGUIN</dc:creator>
  <cp:lastModifiedBy>Véronique RAIMBAULT</cp:lastModifiedBy>
  <cp:revision>10</cp:revision>
  <dcterms:created xsi:type="dcterms:W3CDTF">2019-05-17T06:49:44Z</dcterms:created>
  <dcterms:modified xsi:type="dcterms:W3CDTF">2024-02-19T17:24:00Z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MSIP_Label_48ed5431-0ab7-4c1b-98f4-d4e50f674d02_Enabled">
    <vt:lpwstr>true</vt:lpwstr>
  </property>
  <property fmtid="{D5CDD505-2E9C-101B-9397-08002B2CF9AE}" pid="4" name="MSIP_Label_48ed5431-0ab7-4c1b-98f4-d4e50f674d02_SetDate">
    <vt:lpwstr>2020-09-23T06:42:28Z</vt:lpwstr>
  </property>
  <property fmtid="{D5CDD505-2E9C-101B-9397-08002B2CF9AE}" pid="5" name="MSIP_Label_48ed5431-0ab7-4c1b-98f4-d4e50f674d02_Method">
    <vt:lpwstr>Privileged</vt:lpwstr>
  </property>
  <property fmtid="{D5CDD505-2E9C-101B-9397-08002B2CF9AE}" pid="6" name="MSIP_Label_48ed5431-0ab7-4c1b-98f4-d4e50f674d02_Name">
    <vt:lpwstr>48ed5431-0ab7-4c1b-98f4-d4e50f674d02</vt:lpwstr>
  </property>
  <property fmtid="{D5CDD505-2E9C-101B-9397-08002B2CF9AE}" pid="7" name="MSIP_Label_48ed5431-0ab7-4c1b-98f4-d4e50f674d02_SiteId">
    <vt:lpwstr>614f9c25-bffa-42c7-86d8-964101f55fa2</vt:lpwstr>
  </property>
  <property fmtid="{D5CDD505-2E9C-101B-9397-08002B2CF9AE}" pid="8" name="MSIP_Label_48ed5431-0ab7-4c1b-98f4-d4e50f674d02_ActionId">
    <vt:lpwstr>ca3a6cc3-160b-4c90-b820-00002ee8efc4</vt:lpwstr>
  </property>
  <property fmtid="{D5CDD505-2E9C-101B-9397-08002B2CF9AE}" pid="9" name="MSIP_Label_48ed5431-0ab7-4c1b-98f4-d4e50f674d02_ContentBits">
    <vt:lpwstr>0</vt:lpwstr>
  </property>
  <property fmtid="{D5CDD505-2E9C-101B-9397-08002B2CF9AE}" pid="10" name="ContentTypeId">
    <vt:lpwstr>0x0101004DB24C4ABE11CF48AA6E65FF8861E05A</vt:lpwstr>
  </property>
</Properties>
</file>