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gTT3zk1HejzmxB0oat5GmXDgZs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88204-72DD-4884-BB5D-62ACD85494EC}">
  <a:tblStyle styleId="{90688204-72DD-4884-BB5D-62ACD85494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3"/>
    <p:restoredTop sz="94689"/>
  </p:normalViewPr>
  <p:slideViewPr>
    <p:cSldViewPr snapToGrid="0">
      <p:cViewPr varScale="1">
        <p:scale>
          <a:sx n="117" d="100"/>
          <a:sy n="117" d="100"/>
        </p:scale>
        <p:origin x="648" y="17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6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8" name="Google Shape;8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8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a45eb1eaa_0_16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g2ba45eb1ea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a45eb1eaa_0_39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3" name="Google Shape;143;g2ba45eb1eaa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00" y="685800"/>
            <a:ext cx="34291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1143000" y="1939975"/>
            <a:ext cx="685800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158237" y="4886027"/>
            <a:ext cx="19695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3304355" y="4886027"/>
            <a:ext cx="27402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8648700" y="4886028"/>
            <a:ext cx="2903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391462" y="782137"/>
            <a:ext cx="6361075" cy="36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899321" y="2114816"/>
            <a:ext cx="7345357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3289935" y="4882895"/>
            <a:ext cx="2926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dt" idx="10"/>
          </p:nvPr>
        </p:nvSpPr>
        <p:spPr>
          <a:xfrm>
            <a:off x="180975" y="4882895"/>
            <a:ext cx="21031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8399721" y="4892420"/>
            <a:ext cx="62501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>
            <a:spLocks noGrp="1"/>
          </p:cNvSpPr>
          <p:nvPr>
            <p:ph type="dt" idx="10"/>
          </p:nvPr>
        </p:nvSpPr>
        <p:spPr>
          <a:xfrm>
            <a:off x="158237" y="4886027"/>
            <a:ext cx="19695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ftr" idx="11"/>
          </p:nvPr>
        </p:nvSpPr>
        <p:spPr>
          <a:xfrm>
            <a:off x="3304355" y="4886027"/>
            <a:ext cx="27402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6"/>
          <p:cNvSpPr txBox="1">
            <a:spLocks noGrp="1"/>
          </p:cNvSpPr>
          <p:nvPr>
            <p:ph type="sldNum" idx="12"/>
          </p:nvPr>
        </p:nvSpPr>
        <p:spPr>
          <a:xfrm>
            <a:off x="8648700" y="4886028"/>
            <a:ext cx="2903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/>
          <p:nvPr/>
        </p:nvSpPr>
        <p:spPr>
          <a:xfrm>
            <a:off x="0" y="0"/>
            <a:ext cx="9144000" cy="488315"/>
          </a:xfrm>
          <a:custGeom>
            <a:avLst/>
            <a:gdLst/>
            <a:ahLst/>
            <a:cxnLst/>
            <a:rect l="l" t="t" r="r" b="b"/>
            <a:pathLst>
              <a:path w="9144000" h="488315" extrusionOk="0">
                <a:moveTo>
                  <a:pt x="0" y="0"/>
                </a:moveTo>
                <a:lnTo>
                  <a:pt x="9143999" y="0"/>
                </a:lnTo>
                <a:lnTo>
                  <a:pt x="9143999" y="487799"/>
                </a:lnTo>
                <a:lnTo>
                  <a:pt x="0" y="487799"/>
                </a:lnTo>
                <a:lnTo>
                  <a:pt x="0" y="0"/>
                </a:lnTo>
                <a:close/>
              </a:path>
            </a:pathLst>
          </a:custGeom>
          <a:solidFill>
            <a:srgbClr val="E9EDE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8"/>
          <p:cNvSpPr txBox="1">
            <a:spLocks noGrp="1"/>
          </p:cNvSpPr>
          <p:nvPr>
            <p:ph type="title"/>
          </p:nvPr>
        </p:nvSpPr>
        <p:spPr>
          <a:xfrm>
            <a:off x="784559" y="64135"/>
            <a:ext cx="6361075" cy="36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body" idx="1"/>
          </p:nvPr>
        </p:nvSpPr>
        <p:spPr>
          <a:xfrm>
            <a:off x="721296" y="1580742"/>
            <a:ext cx="7345357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1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8"/>
          <p:cNvSpPr txBox="1">
            <a:spLocks noGrp="1"/>
          </p:cNvSpPr>
          <p:nvPr>
            <p:ph type="ftr" idx="11"/>
          </p:nvPr>
        </p:nvSpPr>
        <p:spPr>
          <a:xfrm>
            <a:off x="3480435" y="4928056"/>
            <a:ext cx="292608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8"/>
          <p:cNvSpPr txBox="1">
            <a:spLocks noGrp="1"/>
          </p:cNvSpPr>
          <p:nvPr>
            <p:ph type="dt" idx="10"/>
          </p:nvPr>
        </p:nvSpPr>
        <p:spPr>
          <a:xfrm>
            <a:off x="113635" y="4928057"/>
            <a:ext cx="210312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sldNum" idx="12"/>
          </p:nvPr>
        </p:nvSpPr>
        <p:spPr>
          <a:xfrm>
            <a:off x="8477250" y="4928056"/>
            <a:ext cx="46176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54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5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54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4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4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5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54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2" name="Google Shape;12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5153" y="62075"/>
            <a:ext cx="849835" cy="7242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/>
          <p:nvPr/>
        </p:nvSpPr>
        <p:spPr>
          <a:xfrm>
            <a:off x="1835091" y="1643940"/>
            <a:ext cx="5141001" cy="1499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Rapport d'Activités 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32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"/>
          <p:cNvSpPr txBox="1">
            <a:spLocks noGrp="1"/>
          </p:cNvSpPr>
          <p:nvPr>
            <p:ph type="dt" idx="10"/>
          </p:nvPr>
        </p:nvSpPr>
        <p:spPr>
          <a:xfrm>
            <a:off x="6976093" y="4219575"/>
            <a:ext cx="1926608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fr-FR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Février 2023</a:t>
            </a:r>
            <a:endParaRPr/>
          </a:p>
        </p:txBody>
      </p:sp>
      <p:sp>
        <p:nvSpPr>
          <p:cNvPr id="35" name="Google Shape;35;p1"/>
          <p:cNvSpPr txBox="1">
            <a:spLocks noGrp="1"/>
          </p:cNvSpPr>
          <p:nvPr>
            <p:ph type="ftr" idx="11"/>
          </p:nvPr>
        </p:nvSpPr>
        <p:spPr>
          <a:xfrm>
            <a:off x="6976093" y="4493418"/>
            <a:ext cx="1926608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r>
              <a:rPr lang="fr-FR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Rapport d’Activités 2022</a:t>
            </a:r>
            <a:endParaRPr/>
          </a:p>
        </p:txBody>
      </p:sp>
      <p:sp>
        <p:nvSpPr>
          <p:cNvPr id="36" name="Google Shape;36;p1"/>
          <p:cNvSpPr>
            <a:spLocks noGrp="1"/>
          </p:cNvSpPr>
          <p:nvPr>
            <p:ph type="sldNum" idx="12"/>
          </p:nvPr>
        </p:nvSpPr>
        <p:spPr>
          <a:xfrm>
            <a:off x="6976092" y="4767262"/>
            <a:ext cx="1926609" cy="27384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600"/>
              </a:spcAft>
              <a:buSzPts val="1200"/>
              <a:buNone/>
            </a:pPr>
            <a:fld id="{00000000-1234-1234-1234-123412341234}" type="slidenum">
              <a:rPr lang="fr-FR" sz="23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23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544286" y="986517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title"/>
          </p:nvPr>
        </p:nvSpPr>
        <p:spPr>
          <a:xfrm>
            <a:off x="2692372" y="496825"/>
            <a:ext cx="281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2300">
                <a:solidFill>
                  <a:srgbClr val="7030A0"/>
                </a:solidFill>
              </a:rPr>
              <a:t>Organisation 2023</a:t>
            </a:r>
            <a:endParaRPr sz="2300">
              <a:solidFill>
                <a:srgbClr val="7030A0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1724975" y="1830775"/>
            <a:ext cx="1745400" cy="5235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227559" y="1829240"/>
            <a:ext cx="1333200" cy="5235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-66758" y="1886184"/>
            <a:ext cx="16275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31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Sylvie Duhamel</a:t>
            </a: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Trésorière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73950" y="4005225"/>
            <a:ext cx="8945904" cy="854417"/>
          </a:xfrm>
          <a:custGeom>
            <a:avLst/>
            <a:gdLst/>
            <a:ahLst/>
            <a:cxnLst/>
            <a:rect l="l" t="t" r="r" b="b"/>
            <a:pathLst>
              <a:path w="4098925" h="871854" extrusionOk="0">
                <a:moveTo>
                  <a:pt x="3953597" y="0"/>
                </a:moveTo>
                <a:lnTo>
                  <a:pt x="145302" y="0"/>
                </a:lnTo>
                <a:lnTo>
                  <a:pt x="99375" y="7407"/>
                </a:lnTo>
                <a:lnTo>
                  <a:pt x="59488" y="28035"/>
                </a:lnTo>
                <a:lnTo>
                  <a:pt x="28035" y="59488"/>
                </a:lnTo>
                <a:lnTo>
                  <a:pt x="7407" y="99375"/>
                </a:lnTo>
                <a:lnTo>
                  <a:pt x="0" y="145302"/>
                </a:lnTo>
                <a:lnTo>
                  <a:pt x="0" y="726497"/>
                </a:lnTo>
                <a:lnTo>
                  <a:pt x="7407" y="772424"/>
                </a:lnTo>
                <a:lnTo>
                  <a:pt x="28035" y="812311"/>
                </a:lnTo>
                <a:lnTo>
                  <a:pt x="59488" y="843765"/>
                </a:lnTo>
                <a:lnTo>
                  <a:pt x="99375" y="864392"/>
                </a:lnTo>
                <a:lnTo>
                  <a:pt x="145302" y="871800"/>
                </a:lnTo>
                <a:lnTo>
                  <a:pt x="3953597" y="871800"/>
                </a:lnTo>
                <a:lnTo>
                  <a:pt x="3999524" y="864392"/>
                </a:lnTo>
                <a:lnTo>
                  <a:pt x="4039411" y="843765"/>
                </a:lnTo>
                <a:lnTo>
                  <a:pt x="4070865" y="812311"/>
                </a:lnTo>
                <a:lnTo>
                  <a:pt x="4091492" y="772424"/>
                </a:lnTo>
                <a:lnTo>
                  <a:pt x="4098900" y="726497"/>
                </a:lnTo>
                <a:lnTo>
                  <a:pt x="4098900" y="145302"/>
                </a:lnTo>
                <a:lnTo>
                  <a:pt x="4087839" y="89697"/>
                </a:lnTo>
                <a:lnTo>
                  <a:pt x="4056341" y="42558"/>
                </a:lnTo>
                <a:lnTo>
                  <a:pt x="4009202" y="11060"/>
                </a:lnTo>
                <a:lnTo>
                  <a:pt x="3953597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Malgré une forte motivation, l</a:t>
            </a: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mobilisation des membres de notre équipe - 100% bénévole - a été plus difficile</a:t>
            </a: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 raison de leurs contraintes.</a:t>
            </a: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Ainsi, toutes les actions souhaitées  pour poursuivre nos ambitions n</a:t>
            </a:r>
            <a:r>
              <a:rPr lang="fr-F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’ont pas pu être menées.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375" y="1016002"/>
            <a:ext cx="711425" cy="71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1375" y="982821"/>
            <a:ext cx="684000" cy="75487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/>
          <p:nvPr/>
        </p:nvSpPr>
        <p:spPr>
          <a:xfrm>
            <a:off x="3900000" y="3384140"/>
            <a:ext cx="1332000" cy="5220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3964467" y="3435534"/>
            <a:ext cx="11574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Patrice Martinet   </a:t>
            </a: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Annuaire 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Google Shape;5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200" y="2546775"/>
            <a:ext cx="711425" cy="711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"/>
          <p:cNvSpPr/>
          <p:nvPr/>
        </p:nvSpPr>
        <p:spPr>
          <a:xfrm>
            <a:off x="155650" y="3384975"/>
            <a:ext cx="1814100" cy="5220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"/>
          <p:cNvSpPr txBox="1"/>
          <p:nvPr/>
        </p:nvSpPr>
        <p:spPr>
          <a:xfrm>
            <a:off x="167025" y="3423525"/>
            <a:ext cx="18141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arie-Françoise Darpas   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SAIGEPA</a:t>
            </a:r>
            <a:endParaRPr sz="1000" b="1" i="1">
              <a:solidFill>
                <a:schemeClr val="dk2"/>
              </a:solidFill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1812125" y="1807800"/>
            <a:ext cx="1533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Véronique Raimbault</a:t>
            </a:r>
            <a:endParaRPr sz="12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Présidente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Instances Ecole 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5703225" y="1793500"/>
            <a:ext cx="1376400" cy="5607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5541014" y="1872854"/>
            <a:ext cx="1533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59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Ahmed Chreif </a:t>
            </a:r>
            <a:endParaRPr sz="1200"/>
          </a:p>
          <a:p>
            <a:pPr marL="2959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Référent  SI , DPO</a:t>
            </a:r>
            <a:endParaRPr sz="10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129800" y="3401200"/>
            <a:ext cx="1533600" cy="5220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1944101" y="3425675"/>
            <a:ext cx="16275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59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Marie</a:t>
            </a:r>
            <a:r>
              <a:rPr lang="fr-FR" sz="1200" b="1" i="1">
                <a:solidFill>
                  <a:schemeClr val="dk2"/>
                </a:solidFill>
              </a:rPr>
              <a:t>-</a:t>
            </a: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Pierre Orain</a:t>
            </a:r>
            <a:endParaRPr sz="12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59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Relations Ecole</a:t>
            </a:r>
            <a:endParaRPr sz="10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7332000" y="1781200"/>
            <a:ext cx="1371600" cy="5607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 txBox="1"/>
          <p:nvPr/>
        </p:nvSpPr>
        <p:spPr>
          <a:xfrm>
            <a:off x="7406799" y="1811488"/>
            <a:ext cx="13320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Gaëlle Mangeon</a:t>
            </a:r>
            <a:endParaRPr sz="12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Relation Ecole</a:t>
            </a:r>
            <a:endParaRPr sz="1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Reseau Femmes 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3050" y="967700"/>
            <a:ext cx="754875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40092" y="2572353"/>
            <a:ext cx="711422" cy="711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776" y="974999"/>
            <a:ext cx="754875" cy="7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>
            <a:spLocks noGrp="1"/>
          </p:cNvSpPr>
          <p:nvPr>
            <p:ph type="dt" idx="10"/>
          </p:nvPr>
        </p:nvSpPr>
        <p:spPr>
          <a:xfrm>
            <a:off x="180975" y="4882895"/>
            <a:ext cx="210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2023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ldNum" idx="12"/>
          </p:nvPr>
        </p:nvSpPr>
        <p:spPr>
          <a:xfrm>
            <a:off x="8399721" y="4892420"/>
            <a:ext cx="624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60875" y="2539875"/>
            <a:ext cx="861777" cy="7114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"/>
          <p:cNvSpPr/>
          <p:nvPr/>
        </p:nvSpPr>
        <p:spPr>
          <a:xfrm>
            <a:off x="5436050" y="3377400"/>
            <a:ext cx="1533600" cy="5220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5412200" y="3433175"/>
            <a:ext cx="1533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Thomas Cazor 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Réseau Entrepreneurs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7203725" y="3407075"/>
            <a:ext cx="1332000" cy="5235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7173701" y="3493770"/>
            <a:ext cx="13488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Anne Dubar</a:t>
            </a:r>
            <a:endParaRPr sz="12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Mentorat </a:t>
            </a:r>
            <a:endParaRPr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 txBox="1">
            <a:spLocks noGrp="1"/>
          </p:cNvSpPr>
          <p:nvPr>
            <p:ph type="ftr" idx="11"/>
          </p:nvPr>
        </p:nvSpPr>
        <p:spPr>
          <a:xfrm>
            <a:off x="2518292" y="4886027"/>
            <a:ext cx="413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d’Activités 2023</a:t>
            </a:r>
            <a:endParaRPr/>
          </a:p>
        </p:txBody>
      </p:sp>
      <p:pic>
        <p:nvPicPr>
          <p:cNvPr id="72" name="Google Shape;72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53900" y="2553022"/>
            <a:ext cx="754875" cy="75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16275" y="2521375"/>
            <a:ext cx="754875" cy="75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41588" y="1001236"/>
            <a:ext cx="728674" cy="7286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/>
          <p:nvPr/>
        </p:nvSpPr>
        <p:spPr>
          <a:xfrm>
            <a:off x="3699300" y="1814788"/>
            <a:ext cx="1745400" cy="523500"/>
          </a:xfrm>
          <a:prstGeom prst="rect">
            <a:avLst/>
          </a:prstGeom>
          <a:solidFill>
            <a:srgbClr val="C5D8F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3502538" y="1805938"/>
            <a:ext cx="19335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959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Anne</a:t>
            </a:r>
            <a:r>
              <a:rPr lang="fr-FR" sz="1200" b="1" i="1">
                <a:solidFill>
                  <a:schemeClr val="dk2"/>
                </a:solidFill>
              </a:rPr>
              <a:t>-</a:t>
            </a:r>
            <a:r>
              <a:rPr lang="fr-FR" sz="12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Marie Seguin </a:t>
            </a:r>
            <a:endParaRPr sz="1200"/>
          </a:p>
          <a:p>
            <a:pPr marL="2959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000" b="1" i="1">
                <a:solidFill>
                  <a:schemeClr val="dk2"/>
                </a:solidFill>
              </a:rPr>
              <a:t>Secrétaire</a:t>
            </a: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générale</a:t>
            </a:r>
            <a:endParaRPr sz="1000"/>
          </a:p>
          <a:p>
            <a:pPr marL="29591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fr-FR" sz="1000" b="1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Groupes et Com Réseaux</a:t>
            </a:r>
            <a:endParaRPr sz="1000" b="1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/>
        </p:nvSpPr>
        <p:spPr>
          <a:xfrm>
            <a:off x="1540477" y="608352"/>
            <a:ext cx="7897614" cy="34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1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1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142999" y="1794320"/>
            <a:ext cx="6544763" cy="12535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40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Quid de nos ambitions de 2023</a:t>
            </a:r>
            <a:endParaRPr sz="4000" b="1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>
            <a:spLocks noGrp="1"/>
          </p:cNvSpPr>
          <p:nvPr>
            <p:ph type="dt" idx="10"/>
          </p:nvPr>
        </p:nvSpPr>
        <p:spPr>
          <a:xfrm>
            <a:off x="158237" y="4886027"/>
            <a:ext cx="19695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2023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sldNum" idx="12"/>
          </p:nvPr>
        </p:nvSpPr>
        <p:spPr>
          <a:xfrm>
            <a:off x="8648700" y="4886028"/>
            <a:ext cx="2903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ftr" idx="11"/>
          </p:nvPr>
        </p:nvSpPr>
        <p:spPr>
          <a:xfrm>
            <a:off x="2518292" y="4886027"/>
            <a:ext cx="41391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d’Activités 2023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6"/>
          <p:cNvSpPr txBox="1"/>
          <p:nvPr/>
        </p:nvSpPr>
        <p:spPr>
          <a:xfrm>
            <a:off x="1120140" y="16406"/>
            <a:ext cx="75285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1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Notre ambition : un réseau visible et solidaire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 txBox="1">
            <a:spLocks noGrp="1"/>
          </p:cNvSpPr>
          <p:nvPr>
            <p:ph type="sldNum" idx="12"/>
          </p:nvPr>
        </p:nvSpPr>
        <p:spPr>
          <a:xfrm>
            <a:off x="8648700" y="4886028"/>
            <a:ext cx="2903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grpSp>
        <p:nvGrpSpPr>
          <p:cNvPr id="92" name="Google Shape;92;p36"/>
          <p:cNvGrpSpPr/>
          <p:nvPr/>
        </p:nvGrpSpPr>
        <p:grpSpPr>
          <a:xfrm>
            <a:off x="424427" y="1077037"/>
            <a:ext cx="3043182" cy="2872316"/>
            <a:chOff x="1656840" y="36824"/>
            <a:chExt cx="3043182" cy="2872316"/>
          </a:xfrm>
        </p:grpSpPr>
        <p:sp>
          <p:nvSpPr>
            <p:cNvPr id="93" name="Google Shape;93;p36"/>
            <p:cNvSpPr/>
            <p:nvPr/>
          </p:nvSpPr>
          <p:spPr>
            <a:xfrm>
              <a:off x="2294641" y="36824"/>
              <a:ext cx="1767579" cy="1767579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6"/>
            <p:cNvSpPr txBox="1"/>
            <p:nvPr/>
          </p:nvSpPr>
          <p:spPr>
            <a:xfrm>
              <a:off x="2530319" y="346150"/>
              <a:ext cx="1296224" cy="7954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fr-FR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Axe </a:t>
              </a:r>
              <a:r>
                <a:rPr lang="fr-FR" sz="2000" b="1">
                  <a:solidFill>
                    <a:schemeClr val="lt1"/>
                  </a:solidFill>
                </a:rPr>
                <a:t>solidarité</a:t>
              </a:r>
              <a:r>
                <a:rPr lang="fr-FR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6"/>
            <p:cNvSpPr/>
            <p:nvPr/>
          </p:nvSpPr>
          <p:spPr>
            <a:xfrm>
              <a:off x="2932443" y="1141561"/>
              <a:ext cx="1767579" cy="1767579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6"/>
            <p:cNvSpPr/>
            <p:nvPr/>
          </p:nvSpPr>
          <p:spPr>
            <a:xfrm>
              <a:off x="1656840" y="1141561"/>
              <a:ext cx="1767579" cy="1767579"/>
            </a:xfrm>
            <a:prstGeom prst="ellipse">
              <a:avLst/>
            </a:prstGeom>
            <a:solidFill>
              <a:srgbClr val="FF0000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36"/>
          <p:cNvSpPr txBox="1"/>
          <p:nvPr/>
        </p:nvSpPr>
        <p:spPr>
          <a:xfrm>
            <a:off x="4407542" y="627249"/>
            <a:ext cx="285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2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Nos priorités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 txBox="1"/>
          <p:nvPr/>
        </p:nvSpPr>
        <p:spPr>
          <a:xfrm>
            <a:off x="3543625" y="1354175"/>
            <a:ext cx="5481900" cy="3154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✔"/>
            </a:pPr>
            <a:r>
              <a:rPr lang="fr-FR" sz="19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Plus de </a:t>
            </a:r>
            <a:r>
              <a:rPr lang="fr-FR" sz="1900" b="1" dirty="0">
                <a:solidFill>
                  <a:srgbClr val="7030A0"/>
                </a:solidFill>
              </a:rPr>
              <a:t>solidarité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19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fr-FR" sz="19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-FR" sz="1900" dirty="0">
                <a:solidFill>
                  <a:srgbClr val="7030A0"/>
                </a:solidFill>
              </a:rPr>
              <a:t>au sein du réseau des </a:t>
            </a:r>
            <a:r>
              <a:rPr lang="fr-FR" sz="1900" dirty="0" err="1">
                <a:solidFill>
                  <a:srgbClr val="7030A0"/>
                </a:solidFill>
              </a:rPr>
              <a:t>diplômé.es</a:t>
            </a:r>
            <a:r>
              <a:rPr lang="fr-FR" sz="1900" dirty="0">
                <a:solidFill>
                  <a:srgbClr val="7030A0"/>
                </a:solidFill>
              </a:rPr>
              <a:t> EPF</a:t>
            </a:r>
            <a:r>
              <a:rPr lang="fr-FR" sz="19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1900" b="0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- et des étudiants fut</a:t>
            </a:r>
            <a:r>
              <a:rPr lang="fr-FR" sz="1900" dirty="0">
                <a:solidFill>
                  <a:srgbClr val="7030A0"/>
                </a:solidFill>
              </a:rPr>
              <a:t>urs </a:t>
            </a:r>
            <a:r>
              <a:rPr lang="fr-FR" sz="1900" dirty="0" err="1">
                <a:solidFill>
                  <a:srgbClr val="7030A0"/>
                </a:solidFill>
              </a:rPr>
              <a:t>diplômé.es</a:t>
            </a:r>
            <a:r>
              <a:rPr lang="fr-FR" sz="1900" dirty="0">
                <a:solidFill>
                  <a:srgbClr val="7030A0"/>
                </a:solidFill>
              </a:rPr>
              <a:t>.</a:t>
            </a:r>
            <a:endParaRPr sz="1900" dirty="0">
              <a:solidFill>
                <a:srgbClr val="7030A0"/>
              </a:solidFill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✔"/>
            </a:pPr>
            <a:r>
              <a:rPr lang="fr-FR" sz="19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Plus de services </a:t>
            </a:r>
            <a:endParaRPr sz="1900" b="1" i="0" u="none" strike="noStrike" cap="none" dirty="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00"/>
              <a:buChar char="-"/>
            </a:pPr>
            <a:r>
              <a:rPr lang="fr-FR" sz="1900" dirty="0">
                <a:solidFill>
                  <a:srgbClr val="7030A0"/>
                </a:solidFill>
              </a:rPr>
              <a:t>en lien avec notre annuaire/base de données</a:t>
            </a:r>
            <a:endParaRPr sz="1900" dirty="0">
              <a:solidFill>
                <a:srgbClr val="7030A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00"/>
              <a:buChar char="-"/>
            </a:pPr>
            <a:r>
              <a:rPr lang="fr-FR" sz="1900" dirty="0">
                <a:solidFill>
                  <a:srgbClr val="7030A0"/>
                </a:solidFill>
              </a:rPr>
              <a:t>et avec la carrière professionnelle/ emploi</a:t>
            </a:r>
            <a:endParaRPr sz="1900" b="1" dirty="0">
              <a:solidFill>
                <a:srgbClr val="7030A0"/>
              </a:solidFill>
            </a:endParaRPr>
          </a:p>
          <a:p>
            <a:pPr marL="3429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✔"/>
            </a:pPr>
            <a:r>
              <a:rPr lang="fr-FR" sz="1900" b="1" dirty="0">
                <a:solidFill>
                  <a:srgbClr val="7030A0"/>
                </a:solidFill>
              </a:rPr>
              <a:t>Plus d’innovation</a:t>
            </a:r>
            <a:endParaRPr sz="1900" b="1" dirty="0">
              <a:solidFill>
                <a:srgbClr val="7030A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00"/>
              <a:buChar char="-"/>
            </a:pPr>
            <a:r>
              <a:rPr lang="fr-FR" sz="1900" dirty="0">
                <a:solidFill>
                  <a:srgbClr val="7030A0"/>
                </a:solidFill>
              </a:rPr>
              <a:t>en lien avec l'entrepreneuriat</a:t>
            </a:r>
            <a:endParaRPr sz="1900" dirty="0">
              <a:solidFill>
                <a:srgbClr val="7030A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00"/>
              <a:buChar char="-"/>
            </a:pPr>
            <a:r>
              <a:rPr lang="fr-FR" sz="1900" dirty="0">
                <a:solidFill>
                  <a:srgbClr val="7030A0"/>
                </a:solidFill>
              </a:rPr>
              <a:t>et les jeunes diplômés</a:t>
            </a:r>
            <a:endParaRPr sz="1900" b="1" dirty="0">
              <a:solidFill>
                <a:srgbClr val="7030A0"/>
              </a:solidFill>
            </a:endParaRPr>
          </a:p>
        </p:txBody>
      </p:sp>
      <p:sp>
        <p:nvSpPr>
          <p:cNvPr id="99" name="Google Shape;99;p36"/>
          <p:cNvSpPr txBox="1"/>
          <p:nvPr/>
        </p:nvSpPr>
        <p:spPr>
          <a:xfrm>
            <a:off x="-2" y="4264200"/>
            <a:ext cx="347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r-F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La mobilisation difficile de</a:t>
            </a:r>
            <a:r>
              <a:rPr lang="fr-FR" sz="1700" b="1">
                <a:solidFill>
                  <a:schemeClr val="accent6"/>
                </a:solidFill>
              </a:rPr>
              <a:t> l’équipe</a:t>
            </a:r>
            <a:r>
              <a:rPr lang="fr-FR" sz="17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freine nos réalisations </a:t>
            </a:r>
            <a:endParaRPr sz="7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6"/>
          <p:cNvSpPr txBox="1">
            <a:spLocks noGrp="1"/>
          </p:cNvSpPr>
          <p:nvPr>
            <p:ph type="dt" idx="10"/>
          </p:nvPr>
        </p:nvSpPr>
        <p:spPr>
          <a:xfrm>
            <a:off x="-527563" y="4886027"/>
            <a:ext cx="1969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2024</a:t>
            </a:r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ftr" idx="11"/>
          </p:nvPr>
        </p:nvSpPr>
        <p:spPr>
          <a:xfrm>
            <a:off x="1832492" y="4886027"/>
            <a:ext cx="4139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d’Activités 2023</a:t>
            </a:r>
            <a:endParaRPr/>
          </a:p>
        </p:txBody>
      </p:sp>
      <p:sp>
        <p:nvSpPr>
          <p:cNvPr id="102" name="Google Shape;102;p36"/>
          <p:cNvSpPr txBox="1"/>
          <p:nvPr/>
        </p:nvSpPr>
        <p:spPr>
          <a:xfrm>
            <a:off x="2014050" y="2627275"/>
            <a:ext cx="1458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Axe </a:t>
            </a:r>
            <a:r>
              <a:rPr lang="fr-FR" sz="2000" b="1">
                <a:solidFill>
                  <a:schemeClr val="lt1"/>
                </a:solidFill>
              </a:rPr>
              <a:t>innovation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6"/>
          <p:cNvSpPr txBox="1"/>
          <p:nvPr/>
        </p:nvSpPr>
        <p:spPr>
          <a:xfrm>
            <a:off x="613890" y="2627274"/>
            <a:ext cx="10605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Axe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 txBox="1">
            <a:spLocks noGrp="1"/>
          </p:cNvSpPr>
          <p:nvPr>
            <p:ph type="sldNum" idx="12"/>
          </p:nvPr>
        </p:nvSpPr>
        <p:spPr>
          <a:xfrm>
            <a:off x="8644484" y="4966234"/>
            <a:ext cx="293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109" name="Google Shape;109;p38"/>
          <p:cNvSpPr txBox="1"/>
          <p:nvPr/>
        </p:nvSpPr>
        <p:spPr>
          <a:xfrm>
            <a:off x="1031100" y="16400"/>
            <a:ext cx="80316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100" b="1">
                <a:solidFill>
                  <a:srgbClr val="7030A0"/>
                </a:solidFill>
              </a:rPr>
              <a:t>Fédé</a:t>
            </a:r>
            <a:r>
              <a:rPr lang="fr-FR" sz="1900" b="1">
                <a:solidFill>
                  <a:srgbClr val="7030A0"/>
                </a:solidFill>
              </a:rPr>
              <a:t>rer et animer notre réseau d’alumni et de futurs diplômé.es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38"/>
          <p:cNvGrpSpPr/>
          <p:nvPr/>
        </p:nvGrpSpPr>
        <p:grpSpPr>
          <a:xfrm>
            <a:off x="-16" y="182466"/>
            <a:ext cx="777204" cy="738848"/>
            <a:chOff x="2932443" y="1141561"/>
            <a:chExt cx="1767579" cy="1767579"/>
          </a:xfrm>
        </p:grpSpPr>
        <p:sp>
          <p:nvSpPr>
            <p:cNvPr id="111" name="Google Shape;111;p38"/>
            <p:cNvSpPr/>
            <p:nvPr/>
          </p:nvSpPr>
          <p:spPr>
            <a:xfrm>
              <a:off x="2932443" y="1141561"/>
              <a:ext cx="1767579" cy="1767579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8"/>
            <p:cNvSpPr txBox="1"/>
            <p:nvPr/>
          </p:nvSpPr>
          <p:spPr>
            <a:xfrm>
              <a:off x="3186631" y="1448939"/>
              <a:ext cx="1334100" cy="972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fr-FR" sz="10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Axe </a:t>
              </a:r>
              <a:r>
                <a:rPr lang="fr-FR" sz="1000" b="1">
                  <a:solidFill>
                    <a:schemeClr val="lt1"/>
                  </a:solidFill>
                </a:rPr>
                <a:t>Solidarité</a:t>
              </a: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38"/>
          <p:cNvSpPr txBox="1"/>
          <p:nvPr/>
        </p:nvSpPr>
        <p:spPr>
          <a:xfrm>
            <a:off x="777375" y="444125"/>
            <a:ext cx="8152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Identifier,  animer et rendre visible </a:t>
            </a:r>
            <a:r>
              <a:rPr lang="fr-FR" b="1">
                <a:solidFill>
                  <a:srgbClr val="7030A0"/>
                </a:solidFill>
              </a:rPr>
              <a:t>des </a:t>
            </a:r>
            <a:r>
              <a:rPr lang="fr-FR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communautés de « Role Model 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Font typeface="Arial"/>
              <a:buChar char="-"/>
            </a:pPr>
            <a:r>
              <a:rPr lang="fr-FR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thèmes  : high Tech International , leadership, RSE, entrepreneurs, sportifs haut niveau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400"/>
              <a:buChar char="-"/>
            </a:pPr>
            <a:r>
              <a:rPr lang="fr-FR">
                <a:solidFill>
                  <a:srgbClr val="7030A0"/>
                </a:solidFill>
              </a:rPr>
              <a:t>men</a:t>
            </a:r>
            <a:r>
              <a:rPr lang="fr-FR" sz="14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er les interviews de parcours </a:t>
            </a:r>
            <a:r>
              <a:rPr lang="fr-FR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8"/>
          <p:cNvSpPr txBox="1"/>
          <p:nvPr/>
        </p:nvSpPr>
        <p:spPr>
          <a:xfrm>
            <a:off x="474452" y="1604575"/>
            <a:ext cx="8556000" cy="29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 faire</a:t>
            </a:r>
            <a:r>
              <a:rPr lang="fr-FR" sz="1200" b="1">
                <a:solidFill>
                  <a:srgbClr val="7030A0"/>
                </a:solidFill>
              </a:rPr>
              <a:t> : </a:t>
            </a:r>
            <a:r>
              <a:rPr lang="fr-FR" sz="1100" b="1">
                <a:solidFill>
                  <a:srgbClr val="7030A0"/>
                </a:solidFill>
              </a:rPr>
              <a:t>actions de ciblage, et d’animation ensuite</a:t>
            </a:r>
            <a:r>
              <a:rPr lang="fr-FR" sz="1100" b="1">
                <a:solidFill>
                  <a:srgbClr val="002060"/>
                </a:solidFill>
              </a:rPr>
              <a:t> </a:t>
            </a:r>
            <a:endParaRPr sz="11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8"/>
          <p:cNvSpPr txBox="1"/>
          <p:nvPr/>
        </p:nvSpPr>
        <p:spPr>
          <a:xfrm>
            <a:off x="406875" y="1969250"/>
            <a:ext cx="869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b="1">
                <a:solidFill>
                  <a:srgbClr val="7030A0"/>
                </a:solidFill>
              </a:rPr>
              <a:t>Poursuivre la création</a:t>
            </a:r>
            <a:r>
              <a:rPr lang="fr-FR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de Groupes (Métier, géographiques, </a:t>
            </a:r>
            <a:r>
              <a:rPr lang="fr-FR" b="1">
                <a:solidFill>
                  <a:srgbClr val="7030A0"/>
                </a:solidFill>
              </a:rPr>
              <a:t>Entreprise…). Renforcer leur</a:t>
            </a:r>
            <a:r>
              <a:rPr lang="fr-FR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visibilité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8"/>
          <p:cNvSpPr txBox="1"/>
          <p:nvPr/>
        </p:nvSpPr>
        <p:spPr>
          <a:xfrm>
            <a:off x="406866" y="3393625"/>
            <a:ext cx="8031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Accélérer la croissance et la fiabilité du groupe linkedin </a:t>
            </a:r>
            <a:r>
              <a:rPr lang="fr-FR" sz="1400" b="1" i="1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EPF Alumni</a:t>
            </a:r>
            <a:endParaRPr sz="1400" b="1" i="1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Visibilité auprès des entreprises</a:t>
            </a:r>
            <a:endParaRPr sz="12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Arial"/>
              <a:buChar char="-"/>
            </a:pPr>
            <a:r>
              <a:rPr lang="fr-FR" sz="1200" b="0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Critère pour certains classements d’écoles d’ingénieurs  </a:t>
            </a:r>
            <a:endParaRPr sz="120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Char char="-"/>
            </a:pPr>
            <a:r>
              <a:rPr lang="fr-FR" sz="1200">
                <a:solidFill>
                  <a:srgbClr val="7030A0"/>
                </a:solidFill>
              </a:rPr>
              <a:t>Relais de contenu vers les alumni, en provenance de site aepf ou de posts linkedin</a:t>
            </a:r>
            <a:endParaRPr sz="1200">
              <a:solidFill>
                <a:srgbClr val="7030A0"/>
              </a:solidFill>
            </a:endParaRPr>
          </a:p>
        </p:txBody>
      </p:sp>
      <p:sp>
        <p:nvSpPr>
          <p:cNvPr id="117" name="Google Shape;117;p38"/>
          <p:cNvSpPr txBox="1"/>
          <p:nvPr/>
        </p:nvSpPr>
        <p:spPr>
          <a:xfrm>
            <a:off x="474450" y="1146625"/>
            <a:ext cx="8556000" cy="4617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Réalisé </a:t>
            </a:r>
            <a:r>
              <a:rPr lang="fr-FR" sz="1200" b="1">
                <a:solidFill>
                  <a:srgbClr val="7030A0"/>
                </a:solidFill>
              </a:rPr>
              <a:t>: </a:t>
            </a:r>
            <a:r>
              <a:rPr lang="fr-FR" sz="1100" b="1">
                <a:solidFill>
                  <a:srgbClr val="7030A0"/>
                </a:solidFill>
              </a:rPr>
              <a:t>Identification de 70 % des profils actifs via l’analyser Millionroads, couplé à linkedin. Participation à tables rondes co-organisées avec l’Association Ecolophi de Cachan.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118" name="Google Shape;118;p38"/>
          <p:cNvSpPr txBox="1">
            <a:spLocks noGrp="1"/>
          </p:cNvSpPr>
          <p:nvPr>
            <p:ph type="dt" idx="10"/>
          </p:nvPr>
        </p:nvSpPr>
        <p:spPr>
          <a:xfrm>
            <a:off x="58361" y="4886023"/>
            <a:ext cx="1991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2024</a:t>
            </a:r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ftr" idx="11"/>
          </p:nvPr>
        </p:nvSpPr>
        <p:spPr>
          <a:xfrm>
            <a:off x="2445006" y="4886023"/>
            <a:ext cx="4185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d’Activités 2023</a:t>
            </a:r>
            <a:endParaRPr/>
          </a:p>
        </p:txBody>
      </p:sp>
      <p:sp>
        <p:nvSpPr>
          <p:cNvPr id="120" name="Google Shape;120;p38"/>
          <p:cNvSpPr txBox="1"/>
          <p:nvPr/>
        </p:nvSpPr>
        <p:spPr>
          <a:xfrm>
            <a:off x="502499" y="2296075"/>
            <a:ext cx="8499900" cy="4617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Réalisé </a:t>
            </a:r>
            <a:r>
              <a:rPr lang="fr-FR" sz="1200" b="1">
                <a:solidFill>
                  <a:srgbClr val="7030A0"/>
                </a:solidFill>
              </a:rPr>
              <a:t>: </a:t>
            </a:r>
            <a:r>
              <a:rPr lang="fr-FR" sz="1100" b="1">
                <a:solidFill>
                  <a:srgbClr val="7030A0"/>
                </a:solidFill>
              </a:rPr>
              <a:t>groupe Canada, Ingénierie et Santé, Supply Chain, Entrepreneurs Autonomes, Golf : L’EPF a gagné en 2023 le tournoi de Golf des Grandes Ecoles, 2ème victoire après celle de 2017.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121" name="Google Shape;121;p38"/>
          <p:cNvSpPr txBox="1"/>
          <p:nvPr/>
        </p:nvSpPr>
        <p:spPr>
          <a:xfrm>
            <a:off x="502500" y="2707138"/>
            <a:ext cx="8499900" cy="6309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 faire</a:t>
            </a:r>
            <a:r>
              <a:rPr lang="fr-FR" sz="1200" b="1">
                <a:solidFill>
                  <a:srgbClr val="7030A0"/>
                </a:solidFill>
              </a:rPr>
              <a:t> : </a:t>
            </a:r>
            <a:r>
              <a:rPr lang="fr-FR" sz="1100" b="1">
                <a:solidFill>
                  <a:srgbClr val="7030A0"/>
                </a:solidFill>
              </a:rPr>
              <a:t>créer d’autres groupes Métier (proposition début 2024 d’un nouveau groupe Energie) ou géographiques ainsi que des groupes en Entreprise (action démarrée en 2024 avec le groupe BNP Paribas). + animer ces groupes par des évènements type afterworks et/ou publication de contenu sur le site aepf relayés sur linkedin.</a:t>
            </a:r>
            <a:endParaRPr sz="11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 txBox="1"/>
          <p:nvPr/>
        </p:nvSpPr>
        <p:spPr>
          <a:xfrm>
            <a:off x="488552" y="4453375"/>
            <a:ext cx="8556000" cy="29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 faire</a:t>
            </a:r>
            <a:r>
              <a:rPr lang="fr-FR" sz="1200" b="1">
                <a:solidFill>
                  <a:srgbClr val="7030A0"/>
                </a:solidFill>
              </a:rPr>
              <a:t> : </a:t>
            </a:r>
            <a:r>
              <a:rPr lang="fr-FR" sz="1100" b="1">
                <a:solidFill>
                  <a:srgbClr val="7030A0"/>
                </a:solidFill>
              </a:rPr>
              <a:t>faire mieux connaître la fonctionnalité de  synchonisation entre le profil linkedin et la base annuaire</a:t>
            </a:r>
            <a:endParaRPr sz="11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 txBox="1"/>
          <p:nvPr/>
        </p:nvSpPr>
        <p:spPr>
          <a:xfrm>
            <a:off x="488550" y="4224025"/>
            <a:ext cx="8556000" cy="2925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Réalisé </a:t>
            </a:r>
            <a:r>
              <a:rPr lang="fr-FR" sz="1200" b="1">
                <a:solidFill>
                  <a:srgbClr val="7030A0"/>
                </a:solidFill>
              </a:rPr>
              <a:t>: </a:t>
            </a:r>
            <a:r>
              <a:rPr lang="fr-FR" sz="1100" b="1">
                <a:solidFill>
                  <a:srgbClr val="7030A0"/>
                </a:solidFill>
              </a:rPr>
              <a:t>2423 membres du groupe linkedin  soit 25 % des actifs</a:t>
            </a:r>
            <a:endParaRPr sz="12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a45eb1eaa_0_16"/>
          <p:cNvSpPr txBox="1">
            <a:spLocks noGrp="1"/>
          </p:cNvSpPr>
          <p:nvPr>
            <p:ph type="sldNum" idx="12"/>
          </p:nvPr>
        </p:nvSpPr>
        <p:spPr>
          <a:xfrm>
            <a:off x="8644484" y="4966234"/>
            <a:ext cx="293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129" name="Google Shape;129;g2ba45eb1eaa_0_16"/>
          <p:cNvSpPr txBox="1"/>
          <p:nvPr/>
        </p:nvSpPr>
        <p:spPr>
          <a:xfrm>
            <a:off x="1031100" y="16400"/>
            <a:ext cx="80316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100" b="1">
                <a:solidFill>
                  <a:srgbClr val="7030A0"/>
                </a:solidFill>
              </a:rPr>
              <a:t>Fédé</a:t>
            </a:r>
            <a:r>
              <a:rPr lang="fr-FR" sz="1900" b="1">
                <a:solidFill>
                  <a:srgbClr val="7030A0"/>
                </a:solidFill>
              </a:rPr>
              <a:t>rer et animer notre réseau d’alumni et de futurs diplômé.es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g2ba45eb1eaa_0_16"/>
          <p:cNvGrpSpPr/>
          <p:nvPr/>
        </p:nvGrpSpPr>
        <p:grpSpPr>
          <a:xfrm>
            <a:off x="-16" y="182466"/>
            <a:ext cx="777214" cy="738857"/>
            <a:chOff x="2932443" y="1141561"/>
            <a:chExt cx="1767600" cy="1767600"/>
          </a:xfrm>
        </p:grpSpPr>
        <p:sp>
          <p:nvSpPr>
            <p:cNvPr id="131" name="Google Shape;131;g2ba45eb1eaa_0_16"/>
            <p:cNvSpPr/>
            <p:nvPr/>
          </p:nvSpPr>
          <p:spPr>
            <a:xfrm>
              <a:off x="2932443" y="1141561"/>
              <a:ext cx="1767600" cy="1767600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g2ba45eb1eaa_0_16"/>
            <p:cNvSpPr txBox="1"/>
            <p:nvPr/>
          </p:nvSpPr>
          <p:spPr>
            <a:xfrm>
              <a:off x="3186631" y="1448939"/>
              <a:ext cx="1334100" cy="9723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fr-FR" sz="10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Axe </a:t>
              </a:r>
              <a:r>
                <a:rPr lang="fr-FR" sz="1000" b="1">
                  <a:solidFill>
                    <a:schemeClr val="lt1"/>
                  </a:solidFill>
                </a:rPr>
                <a:t>Solidarité</a:t>
              </a: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g2ba45eb1eaa_0_16"/>
          <p:cNvSpPr txBox="1"/>
          <p:nvPr/>
        </p:nvSpPr>
        <p:spPr>
          <a:xfrm>
            <a:off x="696900" y="641573"/>
            <a:ext cx="815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b="1" dirty="0">
                <a:solidFill>
                  <a:srgbClr val="7030A0"/>
                </a:solidFill>
              </a:rPr>
              <a:t>Développer les rencontres </a:t>
            </a:r>
            <a:r>
              <a:rPr lang="fr-FR" b="1" dirty="0" err="1">
                <a:solidFill>
                  <a:srgbClr val="7030A0"/>
                </a:solidFill>
              </a:rPr>
              <a:t>inter-générationnelles</a:t>
            </a:r>
            <a:r>
              <a:rPr lang="fr-FR" sz="1400" b="1" i="0" u="none" strike="noStrike" cap="none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2ba45eb1eaa_0_16"/>
          <p:cNvSpPr txBox="1"/>
          <p:nvPr/>
        </p:nvSpPr>
        <p:spPr>
          <a:xfrm>
            <a:off x="314684" y="961353"/>
            <a:ext cx="8623500" cy="1985118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300" b="1" dirty="0">
                <a:solidFill>
                  <a:srgbClr val="7030A0"/>
                </a:solidFill>
              </a:rPr>
              <a:t>Réalisé </a:t>
            </a:r>
            <a:r>
              <a:rPr lang="fr-FR" sz="1200" b="1" dirty="0">
                <a:solidFill>
                  <a:srgbClr val="7030A0"/>
                </a:solidFill>
              </a:rPr>
              <a:t>: </a:t>
            </a:r>
            <a:endParaRPr sz="1200" b="1"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dirty="0">
                <a:solidFill>
                  <a:srgbClr val="7030A0"/>
                </a:solidFill>
              </a:rPr>
              <a:t>Soirées d’anniversaire des promos en 3 le 31/3/23 : 120 </a:t>
            </a:r>
            <a:r>
              <a:rPr lang="fr-FR" sz="1100" b="1" dirty="0" err="1">
                <a:solidFill>
                  <a:srgbClr val="7030A0"/>
                </a:solidFill>
              </a:rPr>
              <a:t>participant.es</a:t>
            </a:r>
            <a:r>
              <a:rPr lang="fr-FR" sz="1100" b="1" dirty="0">
                <a:solidFill>
                  <a:srgbClr val="7030A0"/>
                </a:solidFill>
              </a:rPr>
              <a:t>, anniversaire des promos en 8 le 28/11: 45 </a:t>
            </a:r>
            <a:r>
              <a:rPr lang="fr-FR" sz="1100" b="1" dirty="0" err="1">
                <a:solidFill>
                  <a:srgbClr val="7030A0"/>
                </a:solidFill>
              </a:rPr>
              <a:t>participant.es</a:t>
            </a:r>
            <a:endParaRPr sz="1100" b="1"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dirty="0" err="1">
                <a:solidFill>
                  <a:srgbClr val="7030A0"/>
                </a:solidFill>
              </a:rPr>
              <a:t>Afterwork</a:t>
            </a:r>
            <a:r>
              <a:rPr lang="fr-FR" sz="1100" b="1" dirty="0">
                <a:solidFill>
                  <a:srgbClr val="7030A0"/>
                </a:solidFill>
              </a:rPr>
              <a:t> </a:t>
            </a:r>
            <a:r>
              <a:rPr lang="fr-FR" sz="1100" b="1" dirty="0" err="1">
                <a:solidFill>
                  <a:srgbClr val="7030A0"/>
                </a:solidFill>
              </a:rPr>
              <a:t>Alumni</a:t>
            </a:r>
            <a:r>
              <a:rPr lang="fr-FR" sz="1100" b="1" dirty="0">
                <a:solidFill>
                  <a:srgbClr val="7030A0"/>
                </a:solidFill>
              </a:rPr>
              <a:t>/Elèves le 13/06/23 dans Paris: 76 </a:t>
            </a:r>
            <a:r>
              <a:rPr lang="fr-FR" sz="1100" b="1" dirty="0" err="1">
                <a:solidFill>
                  <a:srgbClr val="7030A0"/>
                </a:solidFill>
              </a:rPr>
              <a:t>participant.es</a:t>
            </a:r>
            <a:r>
              <a:rPr lang="fr-FR" sz="1100" b="1" dirty="0">
                <a:solidFill>
                  <a:srgbClr val="7030A0"/>
                </a:solidFill>
              </a:rPr>
              <a:t> dont 16 élèves.</a:t>
            </a:r>
            <a:endParaRPr sz="1100" b="1"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dirty="0">
                <a:solidFill>
                  <a:srgbClr val="7030A0"/>
                </a:solidFill>
              </a:rPr>
              <a:t>Evènements “</a:t>
            </a:r>
            <a:r>
              <a:rPr lang="fr-FR" sz="1100" b="1" dirty="0" err="1">
                <a:solidFill>
                  <a:srgbClr val="7030A0"/>
                </a:solidFill>
              </a:rPr>
              <a:t>connect</a:t>
            </a:r>
            <a:r>
              <a:rPr lang="fr-FR" sz="1100" b="1" dirty="0">
                <a:solidFill>
                  <a:srgbClr val="7030A0"/>
                </a:solidFill>
              </a:rPr>
              <a:t> the dots” </a:t>
            </a:r>
            <a:r>
              <a:rPr lang="fr-FR" sz="1100" b="1" dirty="0" err="1">
                <a:solidFill>
                  <a:srgbClr val="7030A0"/>
                </a:solidFill>
              </a:rPr>
              <a:t>co</a:t>
            </a:r>
            <a:r>
              <a:rPr lang="fr-FR" sz="1100" b="1" dirty="0">
                <a:solidFill>
                  <a:srgbClr val="7030A0"/>
                </a:solidFill>
              </a:rPr>
              <a:t>-organisés en </a:t>
            </a:r>
            <a:r>
              <a:rPr lang="fr-FR" sz="1100" b="1" dirty="0" err="1">
                <a:solidFill>
                  <a:srgbClr val="7030A0"/>
                </a:solidFill>
              </a:rPr>
              <a:t>visio</a:t>
            </a:r>
            <a:r>
              <a:rPr lang="fr-FR" sz="1100" b="1" dirty="0">
                <a:solidFill>
                  <a:srgbClr val="7030A0"/>
                </a:solidFill>
              </a:rPr>
              <a:t> avec l’Ecole : 6 </a:t>
            </a:r>
            <a:r>
              <a:rPr lang="fr-FR" sz="1100" b="1" dirty="0" err="1">
                <a:solidFill>
                  <a:srgbClr val="7030A0"/>
                </a:solidFill>
              </a:rPr>
              <a:t>alumni</a:t>
            </a:r>
            <a:r>
              <a:rPr lang="fr-FR" sz="1100" b="1" dirty="0">
                <a:solidFill>
                  <a:srgbClr val="7030A0"/>
                </a:solidFill>
              </a:rPr>
              <a:t> partagent leur métier avec environ 60 élèves  élèves.</a:t>
            </a:r>
            <a:endParaRPr sz="1100" b="1" dirty="0">
              <a:solidFill>
                <a:srgbClr val="7030A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dirty="0">
                <a:solidFill>
                  <a:srgbClr val="7030A0"/>
                </a:solidFill>
              </a:rPr>
              <a:t>Energie&amp; Environnement le 23/05/23  (Montpellier)</a:t>
            </a:r>
            <a:endParaRPr sz="1100" b="1" dirty="0">
              <a:solidFill>
                <a:srgbClr val="7030A0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dirty="0" err="1">
                <a:solidFill>
                  <a:srgbClr val="7030A0"/>
                </a:solidFill>
              </a:rPr>
              <a:t>Numérique&amp;Data</a:t>
            </a:r>
            <a:r>
              <a:rPr lang="fr-FR" sz="1100" b="1" dirty="0">
                <a:solidFill>
                  <a:srgbClr val="7030A0"/>
                </a:solidFill>
              </a:rPr>
              <a:t> le 13/02/24 à (Montpellier et Cachan)</a:t>
            </a:r>
            <a:endParaRPr sz="1100" b="1"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dirty="0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 dirty="0">
                <a:solidFill>
                  <a:srgbClr val="7030A0"/>
                </a:solidFill>
              </a:rPr>
              <a:t>“</a:t>
            </a:r>
            <a:r>
              <a:rPr lang="fr-FR" sz="1100" b="1" dirty="0" err="1">
                <a:solidFill>
                  <a:srgbClr val="7030A0"/>
                </a:solidFill>
              </a:rPr>
              <a:t>Alumni</a:t>
            </a:r>
            <a:r>
              <a:rPr lang="fr-FR" sz="1100" b="1" dirty="0">
                <a:solidFill>
                  <a:srgbClr val="7030A0"/>
                </a:solidFill>
              </a:rPr>
              <a:t> Job </a:t>
            </a:r>
            <a:r>
              <a:rPr lang="fr-FR" sz="1100" b="1" dirty="0" err="1">
                <a:solidFill>
                  <a:srgbClr val="7030A0"/>
                </a:solidFill>
              </a:rPr>
              <a:t>Fair</a:t>
            </a:r>
            <a:r>
              <a:rPr lang="fr-FR" sz="1100" b="1" dirty="0">
                <a:solidFill>
                  <a:srgbClr val="7030A0"/>
                </a:solidFill>
              </a:rPr>
              <a:t>” le 19/10/23 : forum </a:t>
            </a:r>
            <a:r>
              <a:rPr lang="fr-FR" sz="1100" b="1" dirty="0" err="1">
                <a:solidFill>
                  <a:srgbClr val="7030A0"/>
                </a:solidFill>
              </a:rPr>
              <a:t>Alumni</a:t>
            </a:r>
            <a:r>
              <a:rPr lang="fr-FR" sz="1100" b="1" dirty="0">
                <a:solidFill>
                  <a:srgbClr val="7030A0"/>
                </a:solidFill>
              </a:rPr>
              <a:t>/ Elèves avec stands par métier. 45 </a:t>
            </a:r>
            <a:r>
              <a:rPr lang="fr-FR" sz="1100" b="1" dirty="0" err="1">
                <a:solidFill>
                  <a:srgbClr val="7030A0"/>
                </a:solidFill>
              </a:rPr>
              <a:t>alumni</a:t>
            </a:r>
            <a:r>
              <a:rPr lang="fr-FR" sz="1100" b="1" dirty="0">
                <a:solidFill>
                  <a:srgbClr val="7030A0"/>
                </a:solidFill>
              </a:rPr>
              <a:t>, plus de 200 élèves</a:t>
            </a:r>
            <a:endParaRPr sz="1100" b="1" dirty="0">
              <a:solidFill>
                <a:srgbClr val="7030A0"/>
              </a:solidFill>
            </a:endParaRPr>
          </a:p>
        </p:txBody>
      </p:sp>
      <p:sp>
        <p:nvSpPr>
          <p:cNvPr id="135" name="Google Shape;135;g2ba45eb1eaa_0_16"/>
          <p:cNvSpPr txBox="1">
            <a:spLocks noGrp="1"/>
          </p:cNvSpPr>
          <p:nvPr>
            <p:ph type="dt" idx="10"/>
          </p:nvPr>
        </p:nvSpPr>
        <p:spPr>
          <a:xfrm>
            <a:off x="58361" y="4886023"/>
            <a:ext cx="1991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2024</a:t>
            </a:r>
            <a:endParaRPr/>
          </a:p>
        </p:txBody>
      </p:sp>
      <p:sp>
        <p:nvSpPr>
          <p:cNvPr id="136" name="Google Shape;136;g2ba45eb1eaa_0_16"/>
          <p:cNvSpPr txBox="1">
            <a:spLocks noGrp="1"/>
          </p:cNvSpPr>
          <p:nvPr>
            <p:ph type="ftr" idx="11"/>
          </p:nvPr>
        </p:nvSpPr>
        <p:spPr>
          <a:xfrm>
            <a:off x="2445006" y="4886023"/>
            <a:ext cx="4185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d’Activités 2023</a:t>
            </a:r>
            <a:endParaRPr/>
          </a:p>
        </p:txBody>
      </p:sp>
      <p:sp>
        <p:nvSpPr>
          <p:cNvPr id="137" name="Google Shape;137;g2ba45eb1eaa_0_16"/>
          <p:cNvSpPr txBox="1"/>
          <p:nvPr/>
        </p:nvSpPr>
        <p:spPr>
          <a:xfrm>
            <a:off x="314684" y="2993796"/>
            <a:ext cx="8623500" cy="461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 faire</a:t>
            </a:r>
            <a:r>
              <a:rPr lang="fr-FR" sz="1200" b="1">
                <a:solidFill>
                  <a:srgbClr val="7030A0"/>
                </a:solidFill>
              </a:rPr>
              <a:t> : </a:t>
            </a:r>
            <a:r>
              <a:rPr lang="fr-FR" sz="1100" b="1">
                <a:solidFill>
                  <a:srgbClr val="7030A0"/>
                </a:solidFill>
              </a:rPr>
              <a:t>renouveler les rencontres type Afterwork, celui du 13 juin ayant été largement plébiscité</a:t>
            </a:r>
            <a:endParaRPr sz="11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100" b="1">
                <a:solidFill>
                  <a:srgbClr val="7030A0"/>
                </a:solidFill>
              </a:rPr>
              <a:t>renouveler les rencontres Alumni / Etudiants type “Alumni Job Fair”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138" name="Google Shape;138;g2ba45eb1eaa_0_16"/>
          <p:cNvSpPr txBox="1"/>
          <p:nvPr/>
        </p:nvSpPr>
        <p:spPr>
          <a:xfrm>
            <a:off x="260250" y="3508525"/>
            <a:ext cx="8152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b="1">
                <a:solidFill>
                  <a:srgbClr val="7030A0"/>
                </a:solidFill>
              </a:rPr>
              <a:t>Développer le mentorat</a:t>
            </a:r>
            <a:r>
              <a:rPr lang="fr-FR" sz="14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ba45eb1eaa_0_16"/>
          <p:cNvSpPr txBox="1"/>
          <p:nvPr/>
        </p:nvSpPr>
        <p:spPr>
          <a:xfrm>
            <a:off x="192450" y="3809050"/>
            <a:ext cx="8691300" cy="6309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Réalisé </a:t>
            </a:r>
            <a:r>
              <a:rPr lang="fr-FR" sz="1200" b="1">
                <a:solidFill>
                  <a:srgbClr val="7030A0"/>
                </a:solidFill>
              </a:rPr>
              <a:t>: </a:t>
            </a:r>
            <a:endParaRPr sz="12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>
                <a:solidFill>
                  <a:srgbClr val="7030A0"/>
                </a:solidFill>
              </a:rPr>
              <a:t>Lancement du programme de mentorat en novembre 2023, ciblé sur la Majeure MIN (Ingénierie et Numérique) .</a:t>
            </a:r>
            <a:endParaRPr sz="11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>
                <a:solidFill>
                  <a:srgbClr val="7030A0"/>
                </a:solidFill>
              </a:rPr>
              <a:t>Présentation aux élèves de la majeure MIN en janvier. =&gt; 21 élèves demandeurs, 31 alumni candidats pour être Mentor.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140" name="Google Shape;140;g2ba45eb1eaa_0_16"/>
          <p:cNvSpPr txBox="1"/>
          <p:nvPr/>
        </p:nvSpPr>
        <p:spPr>
          <a:xfrm>
            <a:off x="226200" y="4428325"/>
            <a:ext cx="8623500" cy="29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 faire</a:t>
            </a:r>
            <a:r>
              <a:rPr lang="fr-FR" sz="1200" b="1">
                <a:solidFill>
                  <a:srgbClr val="7030A0"/>
                </a:solidFill>
              </a:rPr>
              <a:t> : “</a:t>
            </a:r>
            <a:r>
              <a:rPr lang="fr-FR" sz="1100" b="1">
                <a:solidFill>
                  <a:srgbClr val="7030A0"/>
                </a:solidFill>
              </a:rPr>
              <a:t>matching” Mentor/Mentoré</a:t>
            </a:r>
            <a:endParaRPr sz="11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a45eb1eaa_0_39"/>
          <p:cNvSpPr txBox="1">
            <a:spLocks noGrp="1"/>
          </p:cNvSpPr>
          <p:nvPr>
            <p:ph type="sldNum" idx="12"/>
          </p:nvPr>
        </p:nvSpPr>
        <p:spPr>
          <a:xfrm>
            <a:off x="8644484" y="4966234"/>
            <a:ext cx="293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sp>
        <p:nvSpPr>
          <p:cNvPr id="146" name="Google Shape;146;g2ba45eb1eaa_0_39"/>
          <p:cNvSpPr txBox="1"/>
          <p:nvPr/>
        </p:nvSpPr>
        <p:spPr>
          <a:xfrm>
            <a:off x="726300" y="16400"/>
            <a:ext cx="76263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100" b="1">
                <a:solidFill>
                  <a:srgbClr val="7030A0"/>
                </a:solidFill>
              </a:rPr>
              <a:t>Développer les services de l’Association auprès des alumni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g2ba45eb1eaa_0_39"/>
          <p:cNvGrpSpPr/>
          <p:nvPr/>
        </p:nvGrpSpPr>
        <p:grpSpPr>
          <a:xfrm>
            <a:off x="-16" y="182466"/>
            <a:ext cx="777214" cy="738857"/>
            <a:chOff x="2932443" y="1141561"/>
            <a:chExt cx="1767600" cy="1767600"/>
          </a:xfrm>
        </p:grpSpPr>
        <p:sp>
          <p:nvSpPr>
            <p:cNvPr id="148" name="Google Shape;148;g2ba45eb1eaa_0_39"/>
            <p:cNvSpPr/>
            <p:nvPr/>
          </p:nvSpPr>
          <p:spPr>
            <a:xfrm>
              <a:off x="2932443" y="1141561"/>
              <a:ext cx="1767600" cy="1767600"/>
            </a:xfrm>
            <a:prstGeom prst="ellipse">
              <a:avLst/>
            </a:prstGeom>
            <a:solidFill>
              <a:srgbClr val="E06666"/>
            </a:solidFill>
            <a:ln w="25400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g2ba45eb1eaa_0_39"/>
            <p:cNvSpPr txBox="1"/>
            <p:nvPr/>
          </p:nvSpPr>
          <p:spPr>
            <a:xfrm>
              <a:off x="3186631" y="1448939"/>
              <a:ext cx="1334100" cy="972300"/>
            </a:xfrm>
            <a:prstGeom prst="rect">
              <a:avLst/>
            </a:prstGeom>
            <a:solidFill>
              <a:srgbClr val="E06666"/>
            </a:solidFill>
            <a:ln w="9525" cap="flat" cmpd="sng">
              <a:solidFill>
                <a:srgbClr val="EA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fr-FR" sz="10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Axe </a:t>
              </a:r>
              <a:r>
                <a:rPr lang="fr-FR" sz="1000" b="1">
                  <a:solidFill>
                    <a:schemeClr val="lt1"/>
                  </a:solidFill>
                </a:rPr>
                <a:t>Services</a:t>
              </a: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g2ba45eb1eaa_0_39"/>
          <p:cNvSpPr txBox="1"/>
          <p:nvPr/>
        </p:nvSpPr>
        <p:spPr>
          <a:xfrm>
            <a:off x="226200" y="2097263"/>
            <a:ext cx="8623500" cy="630900"/>
          </a:xfrm>
          <a:prstGeom prst="rect">
            <a:avLst/>
          </a:prstGeom>
          <a:solidFill>
            <a:srgbClr val="EBF1D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Réalisé </a:t>
            </a:r>
            <a:r>
              <a:rPr lang="fr-FR" sz="1200" b="1">
                <a:solidFill>
                  <a:srgbClr val="7030A0"/>
                </a:solidFill>
              </a:rPr>
              <a:t>: </a:t>
            </a:r>
            <a:endParaRPr sz="12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1">
                <a:solidFill>
                  <a:srgbClr val="7030A0"/>
                </a:solidFill>
              </a:rPr>
              <a:t>Campagne de mise à jour des coordonnées annuaire fin 2022 :  le nombre de mises à jour a plus que doublé en 2023 (720 mises à jour par les membres) versus l’année précédente (300).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151" name="Google Shape;151;g2ba45eb1eaa_0_39"/>
          <p:cNvSpPr txBox="1">
            <a:spLocks noGrp="1"/>
          </p:cNvSpPr>
          <p:nvPr>
            <p:ph type="dt" idx="10"/>
          </p:nvPr>
        </p:nvSpPr>
        <p:spPr>
          <a:xfrm>
            <a:off x="58361" y="4886023"/>
            <a:ext cx="1991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2024</a:t>
            </a:r>
            <a:endParaRPr/>
          </a:p>
        </p:txBody>
      </p:sp>
      <p:sp>
        <p:nvSpPr>
          <p:cNvPr id="152" name="Google Shape;152;g2ba45eb1eaa_0_39"/>
          <p:cNvSpPr txBox="1">
            <a:spLocks noGrp="1"/>
          </p:cNvSpPr>
          <p:nvPr>
            <p:ph type="ftr" idx="11"/>
          </p:nvPr>
        </p:nvSpPr>
        <p:spPr>
          <a:xfrm>
            <a:off x="2445006" y="4886023"/>
            <a:ext cx="4185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d’Activités 2023</a:t>
            </a:r>
            <a:endParaRPr/>
          </a:p>
        </p:txBody>
      </p:sp>
      <p:sp>
        <p:nvSpPr>
          <p:cNvPr id="153" name="Google Shape;153;g2ba45eb1eaa_0_39"/>
          <p:cNvSpPr txBox="1"/>
          <p:nvPr/>
        </p:nvSpPr>
        <p:spPr>
          <a:xfrm>
            <a:off x="226200" y="2706525"/>
            <a:ext cx="8623500" cy="64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 faire</a:t>
            </a:r>
            <a:r>
              <a:rPr lang="fr-FR" sz="1200" b="1">
                <a:solidFill>
                  <a:srgbClr val="7030A0"/>
                </a:solidFill>
              </a:rPr>
              <a:t> :</a:t>
            </a:r>
            <a:endParaRPr sz="12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>
                <a:solidFill>
                  <a:srgbClr val="7030A0"/>
                </a:solidFill>
              </a:rPr>
              <a:t> </a:t>
            </a:r>
            <a:r>
              <a:rPr lang="fr-FR" sz="1100" b="1">
                <a:solidFill>
                  <a:srgbClr val="7030A0"/>
                </a:solidFill>
              </a:rPr>
              <a:t>renouveler les campagnes de mise à jour de l’annuaire, avec pour objectif d’avoir une complétude de mise à jour maximum en 2025, année des 100 ans de l’EPF. Nous avons pour projet à cette occasion d’éditer un annuaire papier.</a:t>
            </a:r>
            <a:endParaRPr sz="1100" b="1">
              <a:solidFill>
                <a:srgbClr val="7030A0"/>
              </a:solidFill>
            </a:endParaRPr>
          </a:p>
        </p:txBody>
      </p:sp>
      <p:sp>
        <p:nvSpPr>
          <p:cNvPr id="154" name="Google Shape;154;g2ba45eb1eaa_0_39"/>
          <p:cNvSpPr txBox="1"/>
          <p:nvPr/>
        </p:nvSpPr>
        <p:spPr>
          <a:xfrm>
            <a:off x="320841" y="830050"/>
            <a:ext cx="8031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b="1">
                <a:solidFill>
                  <a:srgbClr val="7030A0"/>
                </a:solidFill>
              </a:rPr>
              <a:t>Renforcer la fiabilité et la complétude des informations de notre annuaire</a:t>
            </a:r>
            <a:endParaRPr sz="1400" b="1" i="1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Font typeface="Arial"/>
              <a:buChar char="-"/>
            </a:pPr>
            <a:r>
              <a:rPr lang="fr-FR" sz="1200">
                <a:solidFill>
                  <a:srgbClr val="7030A0"/>
                </a:solidFill>
              </a:rPr>
              <a:t>l’annuaire est l’organe central pour toutes les actions de fédération et d’animation de notre réseau.</a:t>
            </a:r>
            <a:endParaRPr sz="1200">
              <a:solidFill>
                <a:srgbClr val="7030A0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Char char="-"/>
            </a:pPr>
            <a:r>
              <a:rPr lang="fr-FR" sz="1200">
                <a:solidFill>
                  <a:srgbClr val="7030A0"/>
                </a:solidFill>
              </a:rPr>
              <a:t>13 500 diplômés dans notre base de données, dont 60% avec adresse email ou postale. La validité de ces adresses email n’étant confirmée que pour moins de 40% ( basé sur le taux d’ouverture des mailings)</a:t>
            </a:r>
            <a:endParaRPr sz="1200">
              <a:solidFill>
                <a:srgbClr val="7030A0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Char char="-"/>
            </a:pPr>
            <a:r>
              <a:rPr lang="fr-FR" sz="1200">
                <a:solidFill>
                  <a:srgbClr val="7030A0"/>
                </a:solidFill>
              </a:rPr>
              <a:t>Les fonctionnalités de l’annuaire en ligne permettent des recherches multi-critères, dont la Majeure, l'Entreprise et le Secteur d’Activité</a:t>
            </a:r>
            <a:endParaRPr sz="1200">
              <a:solidFill>
                <a:srgbClr val="7030A0"/>
              </a:solidFill>
            </a:endParaRPr>
          </a:p>
        </p:txBody>
      </p:sp>
      <p:sp>
        <p:nvSpPr>
          <p:cNvPr id="155" name="Google Shape;155;g2ba45eb1eaa_0_39"/>
          <p:cNvSpPr txBox="1"/>
          <p:nvPr/>
        </p:nvSpPr>
        <p:spPr>
          <a:xfrm>
            <a:off x="226200" y="3414250"/>
            <a:ext cx="8623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b="1">
                <a:solidFill>
                  <a:srgbClr val="7030A0"/>
                </a:solidFill>
              </a:rPr>
              <a:t>Renforcer la visibilité de notre service d’offres d’emploi. </a:t>
            </a:r>
            <a:endParaRPr b="1">
              <a:solidFill>
                <a:srgbClr val="7030A0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Char char="-"/>
            </a:pPr>
            <a:r>
              <a:rPr lang="fr-FR" sz="1200">
                <a:solidFill>
                  <a:srgbClr val="7030A0"/>
                </a:solidFill>
              </a:rPr>
              <a:t>fonctionnalité de recherche d’offres en ligne avec recherche multi-critères.</a:t>
            </a:r>
            <a:endParaRPr sz="1200">
              <a:solidFill>
                <a:srgbClr val="7030A0"/>
              </a:solidFill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Char char="-"/>
            </a:pPr>
            <a:r>
              <a:rPr lang="fr-FR" sz="1200">
                <a:solidFill>
                  <a:srgbClr val="7030A0"/>
                </a:solidFill>
              </a:rPr>
              <a:t>plus de 35 000 offres d’emploi publiées en 2023, moins de 500 vues.</a:t>
            </a:r>
            <a:endParaRPr sz="1200">
              <a:solidFill>
                <a:srgbClr val="7030A0"/>
              </a:solidFill>
            </a:endParaRPr>
          </a:p>
        </p:txBody>
      </p:sp>
      <p:sp>
        <p:nvSpPr>
          <p:cNvPr id="156" name="Google Shape;156;g2ba45eb1eaa_0_39"/>
          <p:cNvSpPr txBox="1"/>
          <p:nvPr/>
        </p:nvSpPr>
        <p:spPr>
          <a:xfrm>
            <a:off x="226200" y="4152575"/>
            <a:ext cx="8623500" cy="64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 faire</a:t>
            </a:r>
            <a:r>
              <a:rPr lang="fr-FR" sz="1200" b="1">
                <a:solidFill>
                  <a:srgbClr val="7030A0"/>
                </a:solidFill>
              </a:rPr>
              <a:t> :</a:t>
            </a:r>
            <a:endParaRPr sz="12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>
                <a:solidFill>
                  <a:srgbClr val="7030A0"/>
                </a:solidFill>
              </a:rPr>
              <a:t> </a:t>
            </a:r>
            <a:r>
              <a:rPr lang="fr-FR" sz="1100" b="1">
                <a:solidFill>
                  <a:srgbClr val="7030A0"/>
                </a:solidFill>
              </a:rPr>
              <a:t>revoir la stratégie de communication (push d’offres..).</a:t>
            </a:r>
            <a:endParaRPr sz="11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1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2"/>
          <p:cNvSpPr txBox="1">
            <a:spLocks noGrp="1"/>
          </p:cNvSpPr>
          <p:nvPr>
            <p:ph type="sldNum" idx="12"/>
          </p:nvPr>
        </p:nvSpPr>
        <p:spPr>
          <a:xfrm>
            <a:off x="8648700" y="4886028"/>
            <a:ext cx="2903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grpSp>
        <p:nvGrpSpPr>
          <p:cNvPr id="162" name="Google Shape;162;p42"/>
          <p:cNvGrpSpPr/>
          <p:nvPr/>
        </p:nvGrpSpPr>
        <p:grpSpPr>
          <a:xfrm>
            <a:off x="46893" y="11723"/>
            <a:ext cx="855784" cy="844062"/>
            <a:chOff x="2932443" y="1141561"/>
            <a:chExt cx="1767579" cy="1767579"/>
          </a:xfrm>
        </p:grpSpPr>
        <p:sp>
          <p:nvSpPr>
            <p:cNvPr id="163" name="Google Shape;163;p42"/>
            <p:cNvSpPr/>
            <p:nvPr/>
          </p:nvSpPr>
          <p:spPr>
            <a:xfrm>
              <a:off x="2932443" y="1141561"/>
              <a:ext cx="1767579" cy="1767579"/>
            </a:xfrm>
            <a:prstGeom prst="ellipse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2"/>
            <p:cNvSpPr txBox="1"/>
            <p:nvPr/>
          </p:nvSpPr>
          <p:spPr>
            <a:xfrm>
              <a:off x="3171670" y="1539266"/>
              <a:ext cx="1259261" cy="9721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fr-FR" sz="10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Axe </a:t>
              </a:r>
              <a:r>
                <a:rPr lang="fr-FR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Marketing</a:t>
              </a:r>
              <a:endParaRPr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2"/>
          <p:cNvSpPr txBox="1"/>
          <p:nvPr/>
        </p:nvSpPr>
        <p:spPr>
          <a:xfrm>
            <a:off x="960154" y="99616"/>
            <a:ext cx="75285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Faire émerger un Identité Innovation et </a:t>
            </a:r>
            <a:r>
              <a:rPr lang="fr-FR" sz="1600" b="1">
                <a:solidFill>
                  <a:srgbClr val="7030A0"/>
                </a:solidFill>
              </a:rPr>
              <a:t>Entrepreneuriat au sein des alumni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2"/>
          <p:cNvSpPr txBox="1">
            <a:spLocks noGrp="1"/>
          </p:cNvSpPr>
          <p:nvPr>
            <p:ph type="dt" idx="10"/>
          </p:nvPr>
        </p:nvSpPr>
        <p:spPr>
          <a:xfrm>
            <a:off x="158237" y="4886027"/>
            <a:ext cx="19695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2024</a:t>
            </a:r>
            <a:endParaRPr/>
          </a:p>
        </p:txBody>
      </p:sp>
      <p:sp>
        <p:nvSpPr>
          <p:cNvPr id="167" name="Google Shape;167;p42"/>
          <p:cNvSpPr txBox="1">
            <a:spLocks noGrp="1"/>
          </p:cNvSpPr>
          <p:nvPr>
            <p:ph type="ftr" idx="11"/>
          </p:nvPr>
        </p:nvSpPr>
        <p:spPr>
          <a:xfrm>
            <a:off x="2518292" y="4886027"/>
            <a:ext cx="41391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Rapport d’Activités 2023</a:t>
            </a:r>
            <a:endParaRPr/>
          </a:p>
        </p:txBody>
      </p:sp>
      <p:grpSp>
        <p:nvGrpSpPr>
          <p:cNvPr id="168" name="Google Shape;168;p42"/>
          <p:cNvGrpSpPr/>
          <p:nvPr/>
        </p:nvGrpSpPr>
        <p:grpSpPr>
          <a:xfrm>
            <a:off x="-46" y="23421"/>
            <a:ext cx="924808" cy="844029"/>
            <a:chOff x="2932443" y="1141561"/>
            <a:chExt cx="1767600" cy="1767600"/>
          </a:xfrm>
        </p:grpSpPr>
        <p:sp>
          <p:nvSpPr>
            <p:cNvPr id="169" name="Google Shape;169;p42"/>
            <p:cNvSpPr/>
            <p:nvPr/>
          </p:nvSpPr>
          <p:spPr>
            <a:xfrm>
              <a:off x="2932443" y="1141561"/>
              <a:ext cx="1767600" cy="1767600"/>
            </a:xfrm>
            <a:prstGeom prst="ellipse">
              <a:avLst/>
            </a:prstGeom>
            <a:solidFill>
              <a:srgbClr val="7030A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2"/>
            <p:cNvSpPr txBox="1"/>
            <p:nvPr/>
          </p:nvSpPr>
          <p:spPr>
            <a:xfrm>
              <a:off x="3171670" y="1539266"/>
              <a:ext cx="1259400" cy="97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fr-FR" sz="10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fr-FR" sz="95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xe </a:t>
              </a:r>
              <a:r>
                <a:rPr lang="fr-FR" sz="950" b="1">
                  <a:solidFill>
                    <a:schemeClr val="lt1"/>
                  </a:solidFill>
                </a:rPr>
                <a:t>Innovation</a:t>
              </a:r>
              <a:endPara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42"/>
          <p:cNvSpPr txBox="1"/>
          <p:nvPr/>
        </p:nvSpPr>
        <p:spPr>
          <a:xfrm>
            <a:off x="556191" y="766000"/>
            <a:ext cx="80316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✔"/>
            </a:pPr>
            <a:r>
              <a:rPr lang="fr-FR" b="1">
                <a:solidFill>
                  <a:srgbClr val="7030A0"/>
                </a:solidFill>
              </a:rPr>
              <a:t>Organiser un évènement marquant centré autour de l’Innovation avec des pitchs de startups issues de l’EPF et des témoignages d’alumni EPF</a:t>
            </a:r>
            <a:endParaRPr b="1">
              <a:solidFill>
                <a:srgbClr val="7030A0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200"/>
              <a:buChar char="✔"/>
            </a:pPr>
            <a:r>
              <a:rPr lang="fr-FR" sz="1200">
                <a:solidFill>
                  <a:srgbClr val="7030A0"/>
                </a:solidFill>
              </a:rPr>
              <a:t>besoin : d’identifier des sponsors (Entreprises, EPF</a:t>
            </a:r>
            <a:r>
              <a:rPr lang="fr-FR" sz="1600">
                <a:solidFill>
                  <a:srgbClr val="801337"/>
                </a:solidFill>
                <a:latin typeface="Calibri"/>
                <a:ea typeface="Calibri"/>
                <a:cs typeface="Calibri"/>
                <a:sym typeface="Calibri"/>
              </a:rPr>
              <a:t>…)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,</a:t>
            </a:r>
            <a:r>
              <a:rPr lang="fr-FR" sz="1200">
                <a:solidFill>
                  <a:srgbClr val="7030A0"/>
                </a:solidFill>
              </a:rPr>
              <a:t> les startups, et les intervenants inspirants</a:t>
            </a:r>
            <a:endParaRPr sz="1200">
              <a:solidFill>
                <a:srgbClr val="7030A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7030A0"/>
              </a:solidFill>
            </a:endParaRPr>
          </a:p>
        </p:txBody>
      </p:sp>
      <p:sp>
        <p:nvSpPr>
          <p:cNvPr id="172" name="Google Shape;172;p42"/>
          <p:cNvSpPr txBox="1"/>
          <p:nvPr/>
        </p:nvSpPr>
        <p:spPr>
          <a:xfrm>
            <a:off x="7677350" y="334975"/>
            <a:ext cx="1484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595959"/>
              </a:solidFill>
            </a:endParaRPr>
          </a:p>
        </p:txBody>
      </p:sp>
      <p:sp>
        <p:nvSpPr>
          <p:cNvPr id="173" name="Google Shape;173;p42"/>
          <p:cNvSpPr txBox="1"/>
          <p:nvPr/>
        </p:nvSpPr>
        <p:spPr>
          <a:xfrm>
            <a:off x="325800" y="1715569"/>
            <a:ext cx="8623500" cy="1231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Actions :</a:t>
            </a:r>
            <a:endParaRPr sz="13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300" b="1">
                <a:solidFill>
                  <a:srgbClr val="7030A0"/>
                </a:solidFill>
              </a:rPr>
              <a:t>L</a:t>
            </a:r>
            <a:r>
              <a:rPr lang="fr-FR" sz="1200" b="1">
                <a:solidFill>
                  <a:srgbClr val="7030A0"/>
                </a:solidFill>
              </a:rPr>
              <a:t>’évènement envisagé n’ayant pas pu être réalisé en 2023 par manque de disponibilité des membres de l’équipe, étudier l’opportunité de le programmer en 2024.</a:t>
            </a:r>
            <a:endParaRPr sz="12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1">
                <a:solidFill>
                  <a:srgbClr val="7030A0"/>
                </a:solidFill>
              </a:rPr>
              <a:t>Capitaliser sur le groupe existant “Entrepreneurs autonomes” - 15 membres.</a:t>
            </a:r>
            <a:endParaRPr sz="1200" b="1">
              <a:solidFill>
                <a:srgbClr val="7030A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/>
        </p:nvSpPr>
        <p:spPr>
          <a:xfrm>
            <a:off x="1135273" y="583420"/>
            <a:ext cx="7528500" cy="3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21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Axe </a:t>
            </a:r>
            <a:r>
              <a:rPr lang="fr-FR" sz="2100" b="1">
                <a:solidFill>
                  <a:srgbClr val="7030A0"/>
                </a:solidFill>
              </a:rPr>
              <a:t>gouvernance</a:t>
            </a:r>
            <a:r>
              <a:rPr lang="fr-FR" sz="21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– renforcer notre influence</a:t>
            </a:r>
            <a:endParaRPr sz="2100" b="1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411486" y="3131701"/>
            <a:ext cx="830716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marR="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fr-FR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Notre influence au conseil de perfectionnement reste limitée par rapport à nos ambitions </a:t>
            </a: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fr-FR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Apporter de l’expertise aux cursus de formation </a:t>
            </a: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Apporter de l’expertise à des projets élèves innovants</a:t>
            </a:r>
            <a:endParaRPr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- Apporter de l’expertise à la Junior Entreprise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156113" y="500823"/>
            <a:ext cx="510746" cy="5108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>
            <a:spLocks noGrp="1"/>
          </p:cNvSpPr>
          <p:nvPr>
            <p:ph type="dt" idx="10"/>
          </p:nvPr>
        </p:nvSpPr>
        <p:spPr>
          <a:xfrm>
            <a:off x="158237" y="4886027"/>
            <a:ext cx="1969525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Février 2024</a:t>
            </a:r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sldNum" idx="12"/>
          </p:nvPr>
        </p:nvSpPr>
        <p:spPr>
          <a:xfrm>
            <a:off x="8648700" y="4886028"/>
            <a:ext cx="29030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183" name="Google Shape;183;p4"/>
          <p:cNvSpPr txBox="1"/>
          <p:nvPr/>
        </p:nvSpPr>
        <p:spPr>
          <a:xfrm>
            <a:off x="387386" y="1248469"/>
            <a:ext cx="840646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fr-FR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Notre représentation au sein de la Fondation EPF s’est structurée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0" u="none" strike="noStrike" cap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-    </a:t>
            </a:r>
            <a:r>
              <a:rPr lang="fr-FR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Concertation au sein des Alumni du CA de la Fondation en préalable au CA</a:t>
            </a:r>
            <a:endParaRPr/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Candidature Aline Bourdin proposée au bureau de la Fondation suite départ MO Crinon</a:t>
            </a:r>
            <a:endParaRPr sz="1600" b="0" i="0" u="none" strike="noStrike" cap="non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(sera actée en février 2024) </a:t>
            </a:r>
            <a:endParaRPr/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Participation aux workshop sur la vision de l’école</a:t>
            </a:r>
            <a:endParaRPr/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Communication sur l’observatoire des carrières des Alumni aux membres du CA</a:t>
            </a:r>
            <a:endParaRPr/>
          </a:p>
          <a:p>
            <a:pPr marL="2857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fr-FR" sz="16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Proposition d’actions concertées en cohérence avec la stratégie de l’Ecole        </a:t>
            </a:r>
            <a:endParaRPr/>
          </a:p>
        </p:txBody>
      </p:sp>
      <p:sp>
        <p:nvSpPr>
          <p:cNvPr id="184" name="Google Shape;184;p4"/>
          <p:cNvSpPr txBox="1"/>
          <p:nvPr/>
        </p:nvSpPr>
        <p:spPr>
          <a:xfrm>
            <a:off x="2730048" y="4886027"/>
            <a:ext cx="413918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Rapport d’Activités 2023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1162</Words>
  <Application>Microsoft Macintosh PowerPoint</Application>
  <PresentationFormat>Affichage à l'écran (16:9)</PresentationFormat>
  <Paragraphs>144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Noto Sans Symbols</vt:lpstr>
      <vt:lpstr>Office Theme</vt:lpstr>
      <vt:lpstr>Présentation PowerPoint</vt:lpstr>
      <vt:lpstr>Organisation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Anne-Marie SEGUIN</dc:creator>
  <cp:lastModifiedBy>Véronique RAIMBAULT</cp:lastModifiedBy>
  <cp:revision>10</cp:revision>
  <dcterms:created xsi:type="dcterms:W3CDTF">2019-05-17T06:49:44Z</dcterms:created>
  <dcterms:modified xsi:type="dcterms:W3CDTF">2024-02-19T17:20:40Z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MSIP_Label_48ed5431-0ab7-4c1b-98f4-d4e50f674d02_Enabled">
    <vt:lpwstr>true</vt:lpwstr>
  </property>
  <property fmtid="{D5CDD505-2E9C-101B-9397-08002B2CF9AE}" pid="4" name="MSIP_Label_48ed5431-0ab7-4c1b-98f4-d4e50f674d02_SetDate">
    <vt:lpwstr>2020-09-23T06:42:28Z</vt:lpwstr>
  </property>
  <property fmtid="{D5CDD505-2E9C-101B-9397-08002B2CF9AE}" pid="5" name="MSIP_Label_48ed5431-0ab7-4c1b-98f4-d4e50f674d02_Method">
    <vt:lpwstr>Privileged</vt:lpwstr>
  </property>
  <property fmtid="{D5CDD505-2E9C-101B-9397-08002B2CF9AE}" pid="6" name="MSIP_Label_48ed5431-0ab7-4c1b-98f4-d4e50f674d02_Name">
    <vt:lpwstr>48ed5431-0ab7-4c1b-98f4-d4e50f674d02</vt:lpwstr>
  </property>
  <property fmtid="{D5CDD505-2E9C-101B-9397-08002B2CF9AE}" pid="7" name="MSIP_Label_48ed5431-0ab7-4c1b-98f4-d4e50f674d02_SiteId">
    <vt:lpwstr>614f9c25-bffa-42c7-86d8-964101f55fa2</vt:lpwstr>
  </property>
  <property fmtid="{D5CDD505-2E9C-101B-9397-08002B2CF9AE}" pid="8" name="MSIP_Label_48ed5431-0ab7-4c1b-98f4-d4e50f674d02_ActionId">
    <vt:lpwstr>ca3a6cc3-160b-4c90-b820-00002ee8efc4</vt:lpwstr>
  </property>
  <property fmtid="{D5CDD505-2E9C-101B-9397-08002B2CF9AE}" pid="9" name="MSIP_Label_48ed5431-0ab7-4c1b-98f4-d4e50f674d02_ContentBits">
    <vt:lpwstr>0</vt:lpwstr>
  </property>
  <property fmtid="{D5CDD505-2E9C-101B-9397-08002B2CF9AE}" pid="10" name="ContentTypeId">
    <vt:lpwstr>0x0101004DB24C4ABE11CF48AA6E65FF8861E05A</vt:lpwstr>
  </property>
</Properties>
</file>